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40"/>
  </p:notesMasterIdLst>
  <p:handoutMasterIdLst>
    <p:handoutMasterId r:id="rId41"/>
  </p:handoutMasterIdLst>
  <p:sldIdLst>
    <p:sldId id="256" r:id="rId2"/>
    <p:sldId id="911" r:id="rId3"/>
    <p:sldId id="935" r:id="rId4"/>
    <p:sldId id="918" r:id="rId5"/>
    <p:sldId id="919" r:id="rId6"/>
    <p:sldId id="924" r:id="rId7"/>
    <p:sldId id="925" r:id="rId8"/>
    <p:sldId id="926" r:id="rId9"/>
    <p:sldId id="920" r:id="rId10"/>
    <p:sldId id="922" r:id="rId11"/>
    <p:sldId id="927" r:id="rId12"/>
    <p:sldId id="928" r:id="rId13"/>
    <p:sldId id="929" r:id="rId14"/>
    <p:sldId id="930" r:id="rId15"/>
    <p:sldId id="931" r:id="rId16"/>
    <p:sldId id="932" r:id="rId17"/>
    <p:sldId id="933" r:id="rId18"/>
    <p:sldId id="934" r:id="rId19"/>
    <p:sldId id="921" r:id="rId20"/>
    <p:sldId id="343" r:id="rId21"/>
    <p:sldId id="360" r:id="rId22"/>
    <p:sldId id="344" r:id="rId23"/>
    <p:sldId id="345" r:id="rId24"/>
    <p:sldId id="347" r:id="rId25"/>
    <p:sldId id="346"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923" r:id="rId39"/>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571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1143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714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2286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857500" algn="l" defTabSz="1143000" rtl="0" eaLnBrk="1" latinLnBrk="0" hangingPunct="1">
      <a:defRPr b="1" kern="1200">
        <a:solidFill>
          <a:schemeClr val="tx1"/>
        </a:solidFill>
        <a:latin typeface="Helvetica" pitchFamily="34" charset="0"/>
        <a:ea typeface="+mn-ea"/>
        <a:cs typeface="+mn-cs"/>
      </a:defRPr>
    </a:lvl6pPr>
    <a:lvl7pPr marL="3429000" algn="l" defTabSz="1143000" rtl="0" eaLnBrk="1" latinLnBrk="0" hangingPunct="1">
      <a:defRPr b="1" kern="1200">
        <a:solidFill>
          <a:schemeClr val="tx1"/>
        </a:solidFill>
        <a:latin typeface="Helvetica" pitchFamily="34" charset="0"/>
        <a:ea typeface="+mn-ea"/>
        <a:cs typeface="+mn-cs"/>
      </a:defRPr>
    </a:lvl7pPr>
    <a:lvl8pPr marL="4000500" algn="l" defTabSz="1143000" rtl="0" eaLnBrk="1" latinLnBrk="0" hangingPunct="1">
      <a:defRPr b="1" kern="1200">
        <a:solidFill>
          <a:schemeClr val="tx1"/>
        </a:solidFill>
        <a:latin typeface="Helvetica" pitchFamily="34" charset="0"/>
        <a:ea typeface="+mn-ea"/>
        <a:cs typeface="+mn-cs"/>
      </a:defRPr>
    </a:lvl8pPr>
    <a:lvl9pPr marL="4572000" algn="l" defTabSz="11430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9DC3E7"/>
    <a:srgbClr val="0432FF"/>
    <a:srgbClr val="AD278D"/>
    <a:srgbClr val="FFDB95"/>
    <a:srgbClr val="F6B498"/>
    <a:srgbClr val="DE9A7B"/>
    <a:srgbClr val="A9D18E"/>
    <a:srgbClr val="D1039B"/>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95" autoAdjust="0"/>
    <p:restoredTop sz="94131"/>
  </p:normalViewPr>
  <p:slideViewPr>
    <p:cSldViewPr snapToGrid="0">
      <p:cViewPr varScale="1">
        <p:scale>
          <a:sx n="102" d="100"/>
          <a:sy n="102" d="100"/>
        </p:scale>
        <p:origin x="544"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781050" y="798513"/>
            <a:ext cx="5461000" cy="30718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1pPr>
    <a:lvl2pPr marL="571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2pPr>
    <a:lvl3pPr marL="1143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3pPr>
    <a:lvl4pPr marL="1714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4pPr>
    <a:lvl5pPr marL="2286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5pPr>
    <a:lvl6pPr marL="2857500" algn="l" defTabSz="1143000" rtl="0" eaLnBrk="1" latinLnBrk="0" hangingPunct="1">
      <a:defRPr sz="1500" kern="1200">
        <a:solidFill>
          <a:schemeClr val="tx1"/>
        </a:solidFill>
        <a:latin typeface="+mn-lt"/>
        <a:ea typeface="+mn-ea"/>
        <a:cs typeface="+mn-cs"/>
      </a:defRPr>
    </a:lvl6pPr>
    <a:lvl7pPr marL="3429000" algn="l" defTabSz="1143000" rtl="0" eaLnBrk="1" latinLnBrk="0" hangingPunct="1">
      <a:defRPr sz="1500" kern="1200">
        <a:solidFill>
          <a:schemeClr val="tx1"/>
        </a:solidFill>
        <a:latin typeface="+mn-lt"/>
        <a:ea typeface="+mn-ea"/>
        <a:cs typeface="+mn-cs"/>
      </a:defRPr>
    </a:lvl7pPr>
    <a:lvl8pPr marL="4000500" algn="l" defTabSz="1143000" rtl="0" eaLnBrk="1" latinLnBrk="0" hangingPunct="1">
      <a:defRPr sz="1500" kern="1200">
        <a:solidFill>
          <a:schemeClr val="tx1"/>
        </a:solidFill>
        <a:latin typeface="+mn-lt"/>
        <a:ea typeface="+mn-ea"/>
        <a:cs typeface="+mn-cs"/>
      </a:defRPr>
    </a:lvl8pPr>
    <a:lvl9pPr marL="4572000" algn="l" defTabSz="1143000"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20</a:t>
            </a:fld>
            <a:endParaRPr lang="en-US"/>
          </a:p>
        </p:txBody>
      </p:sp>
    </p:spTree>
    <p:extLst>
      <p:ext uri="{BB962C8B-B14F-4D97-AF65-F5344CB8AC3E}">
        <p14:creationId xmlns:p14="http://schemas.microsoft.com/office/powerpoint/2010/main" val="29359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29</a:t>
            </a:fld>
            <a:endParaRPr lang="en-US"/>
          </a:p>
        </p:txBody>
      </p:sp>
    </p:spTree>
    <p:extLst>
      <p:ext uri="{BB962C8B-B14F-4D97-AF65-F5344CB8AC3E}">
        <p14:creationId xmlns:p14="http://schemas.microsoft.com/office/powerpoint/2010/main" val="1076012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30</a:t>
            </a:fld>
            <a:endParaRPr lang="en-US"/>
          </a:p>
        </p:txBody>
      </p:sp>
    </p:spTree>
    <p:extLst>
      <p:ext uri="{BB962C8B-B14F-4D97-AF65-F5344CB8AC3E}">
        <p14:creationId xmlns:p14="http://schemas.microsoft.com/office/powerpoint/2010/main" val="410465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31</a:t>
            </a:fld>
            <a:endParaRPr lang="en-US"/>
          </a:p>
        </p:txBody>
      </p:sp>
    </p:spTree>
    <p:extLst>
      <p:ext uri="{BB962C8B-B14F-4D97-AF65-F5344CB8AC3E}">
        <p14:creationId xmlns:p14="http://schemas.microsoft.com/office/powerpoint/2010/main" val="2113540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32</a:t>
            </a:fld>
            <a:endParaRPr lang="en-US"/>
          </a:p>
        </p:txBody>
      </p:sp>
    </p:spTree>
    <p:extLst>
      <p:ext uri="{BB962C8B-B14F-4D97-AF65-F5344CB8AC3E}">
        <p14:creationId xmlns:p14="http://schemas.microsoft.com/office/powerpoint/2010/main" val="1587600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33</a:t>
            </a:fld>
            <a:endParaRPr lang="en-US"/>
          </a:p>
        </p:txBody>
      </p:sp>
    </p:spTree>
    <p:extLst>
      <p:ext uri="{BB962C8B-B14F-4D97-AF65-F5344CB8AC3E}">
        <p14:creationId xmlns:p14="http://schemas.microsoft.com/office/powerpoint/2010/main" val="14313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34</a:t>
            </a:fld>
            <a:endParaRPr lang="en-US"/>
          </a:p>
        </p:txBody>
      </p:sp>
    </p:spTree>
    <p:extLst>
      <p:ext uri="{BB962C8B-B14F-4D97-AF65-F5344CB8AC3E}">
        <p14:creationId xmlns:p14="http://schemas.microsoft.com/office/powerpoint/2010/main" val="1398659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35</a:t>
            </a:fld>
            <a:endParaRPr lang="en-US"/>
          </a:p>
        </p:txBody>
      </p:sp>
    </p:spTree>
    <p:extLst>
      <p:ext uri="{BB962C8B-B14F-4D97-AF65-F5344CB8AC3E}">
        <p14:creationId xmlns:p14="http://schemas.microsoft.com/office/powerpoint/2010/main" val="1491851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36</a:t>
            </a:fld>
            <a:endParaRPr lang="en-US"/>
          </a:p>
        </p:txBody>
      </p:sp>
    </p:spTree>
    <p:extLst>
      <p:ext uri="{BB962C8B-B14F-4D97-AF65-F5344CB8AC3E}">
        <p14:creationId xmlns:p14="http://schemas.microsoft.com/office/powerpoint/2010/main" val="557584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37</a:t>
            </a:fld>
            <a:endParaRPr lang="en-US"/>
          </a:p>
        </p:txBody>
      </p:sp>
    </p:spTree>
    <p:extLst>
      <p:ext uri="{BB962C8B-B14F-4D97-AF65-F5344CB8AC3E}">
        <p14:creationId xmlns:p14="http://schemas.microsoft.com/office/powerpoint/2010/main" val="1762013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21</a:t>
            </a:fld>
            <a:endParaRPr lang="en-US"/>
          </a:p>
        </p:txBody>
      </p:sp>
    </p:spTree>
    <p:extLst>
      <p:ext uri="{BB962C8B-B14F-4D97-AF65-F5344CB8AC3E}">
        <p14:creationId xmlns:p14="http://schemas.microsoft.com/office/powerpoint/2010/main" val="1945301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22</a:t>
            </a:fld>
            <a:endParaRPr lang="en-US"/>
          </a:p>
        </p:txBody>
      </p:sp>
    </p:spTree>
    <p:extLst>
      <p:ext uri="{BB962C8B-B14F-4D97-AF65-F5344CB8AC3E}">
        <p14:creationId xmlns:p14="http://schemas.microsoft.com/office/powerpoint/2010/main" val="1079122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23</a:t>
            </a:fld>
            <a:endParaRPr lang="en-US"/>
          </a:p>
        </p:txBody>
      </p:sp>
    </p:spTree>
    <p:extLst>
      <p:ext uri="{BB962C8B-B14F-4D97-AF65-F5344CB8AC3E}">
        <p14:creationId xmlns:p14="http://schemas.microsoft.com/office/powerpoint/2010/main" val="10250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24</a:t>
            </a:fld>
            <a:endParaRPr lang="en-US"/>
          </a:p>
        </p:txBody>
      </p:sp>
    </p:spTree>
    <p:extLst>
      <p:ext uri="{BB962C8B-B14F-4D97-AF65-F5344CB8AC3E}">
        <p14:creationId xmlns:p14="http://schemas.microsoft.com/office/powerpoint/2010/main" val="186302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25</a:t>
            </a:fld>
            <a:endParaRPr lang="en-US"/>
          </a:p>
        </p:txBody>
      </p:sp>
    </p:spTree>
    <p:extLst>
      <p:ext uri="{BB962C8B-B14F-4D97-AF65-F5344CB8AC3E}">
        <p14:creationId xmlns:p14="http://schemas.microsoft.com/office/powerpoint/2010/main" val="112275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26</a:t>
            </a:fld>
            <a:endParaRPr lang="en-US"/>
          </a:p>
        </p:txBody>
      </p:sp>
    </p:spTree>
    <p:extLst>
      <p:ext uri="{BB962C8B-B14F-4D97-AF65-F5344CB8AC3E}">
        <p14:creationId xmlns:p14="http://schemas.microsoft.com/office/powerpoint/2010/main" val="852087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27</a:t>
            </a:fld>
            <a:endParaRPr lang="en-US"/>
          </a:p>
        </p:txBody>
      </p:sp>
    </p:spTree>
    <p:extLst>
      <p:ext uri="{BB962C8B-B14F-4D97-AF65-F5344CB8AC3E}">
        <p14:creationId xmlns:p14="http://schemas.microsoft.com/office/powerpoint/2010/main" val="1803466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28</a:t>
            </a:fld>
            <a:endParaRPr lang="en-US"/>
          </a:p>
        </p:txBody>
      </p:sp>
    </p:spTree>
    <p:extLst>
      <p:ext uri="{BB962C8B-B14F-4D97-AF65-F5344CB8AC3E}">
        <p14:creationId xmlns:p14="http://schemas.microsoft.com/office/powerpoint/2010/main" val="1877540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828800" y="3886203"/>
            <a:ext cx="8534400" cy="17526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5/25/22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5/25/22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5/25/22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035"/>
            <a:ext cx="10972800" cy="698948"/>
          </a:xfrm>
        </p:spPr>
        <p:txBody>
          <a:bodyPr/>
          <a:lstStyle>
            <a:lvl1pPr>
              <a:defRPr sz="36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609600" y="1138138"/>
            <a:ext cx="10972800" cy="4987629"/>
          </a:xfrm>
        </p:spPr>
        <p:txBody>
          <a:bodyPr/>
          <a:lstStyle>
            <a:lvl1pPr>
              <a:defRPr sz="2700">
                <a:latin typeface="+mn-lt"/>
              </a:defRPr>
            </a:lvl1pPr>
            <a:lvl2pPr>
              <a:defRPr sz="2250">
                <a:latin typeface="+mn-lt"/>
              </a:defRPr>
            </a:lvl2pPr>
            <a:lvl3pPr>
              <a:defRPr sz="1800">
                <a:latin typeface="+mn-lt"/>
              </a:defRPr>
            </a:lvl3pPr>
            <a:lvl4pPr>
              <a:defRPr sz="1575">
                <a:latin typeface="+mn-lt"/>
              </a:defRPr>
            </a:lvl4pPr>
            <a:lvl5pPr>
              <a:defRPr sz="157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5/25/22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5/25/22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5/25/22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5/25/22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5/25/22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5/25/22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0"/>
            <a:ext cx="4011084" cy="1162050"/>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3"/>
            <a:ext cx="4011084" cy="469106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5/25/22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8"/>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pPr lvl="0"/>
            <a:endParaRPr lang="en-US" noProof="0"/>
          </a:p>
        </p:txBody>
      </p:sp>
      <p:sp>
        <p:nvSpPr>
          <p:cNvPr id="4" name="Text Placeholder 3"/>
          <p:cNvSpPr>
            <a:spLocks noGrp="1"/>
          </p:cNvSpPr>
          <p:nvPr>
            <p:ph type="body" sz="half" idx="2"/>
          </p:nvPr>
        </p:nvSpPr>
        <p:spPr>
          <a:xfrm>
            <a:off x="2389717" y="5367341"/>
            <a:ext cx="7315200" cy="804862"/>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5/25/22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034"/>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153"/>
            <a:ext cx="2844800" cy="366117"/>
          </a:xfrm>
          <a:prstGeom prst="rect">
            <a:avLst/>
          </a:prstGeom>
        </p:spPr>
        <p:txBody>
          <a:bodyPr vert="horz" lIns="91440" tIns="45720" rIns="91440" bIns="45720" rtlCol="0" anchor="ctr"/>
          <a:lstStyle>
            <a:lvl1pPr algn="l">
              <a:defRPr sz="1350">
                <a:solidFill>
                  <a:schemeClr val="tx1">
                    <a:tint val="75000"/>
                  </a:schemeClr>
                </a:solidFill>
              </a:defRPr>
            </a:lvl1pPr>
          </a:lstStyle>
          <a:p>
            <a:pPr>
              <a:defRPr/>
            </a:pPr>
            <a:fld id="{4F12BA26-4F48-7944-9284-F2989996F9A0}" type="datetime1">
              <a:rPr lang="en-US" smtClean="0">
                <a:solidFill>
                  <a:prstClr val="black">
                    <a:tint val="75000"/>
                  </a:prstClr>
                </a:solidFill>
              </a:rPr>
              <a:t>5/25/22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153"/>
            <a:ext cx="3860800" cy="366117"/>
          </a:xfrm>
          <a:prstGeom prst="rect">
            <a:avLst/>
          </a:prstGeom>
        </p:spPr>
        <p:txBody>
          <a:bodyPr vert="horz" lIns="91440" tIns="45720" rIns="91440" bIns="45720" rtlCol="0" anchor="ctr"/>
          <a:lstStyle>
            <a:lvl1pPr algn="ctr">
              <a:defRPr sz="135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8737600" y="6334655"/>
            <a:ext cx="2844800" cy="366117"/>
          </a:xfrm>
          <a:prstGeom prst="rect">
            <a:avLst/>
          </a:prstGeom>
        </p:spPr>
        <p:txBody>
          <a:bodyPr vert="horz" lIns="91440" tIns="45720" rIns="91440" bIns="45720" rtlCol="0" anchor="ctr"/>
          <a:lstStyle>
            <a:lvl1pPr algn="r">
              <a:defRPr sz="135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950" u="sng" kern="1200">
          <a:solidFill>
            <a:srgbClr val="DE8400"/>
          </a:solidFill>
          <a:latin typeface="+mj-lt"/>
          <a:ea typeface="+mj-ea"/>
          <a:cs typeface="+mj-cs"/>
        </a:defRPr>
      </a:lvl1pPr>
      <a:lvl2pPr algn="l" rtl="0" eaLnBrk="0" fontAlgn="base" hangingPunct="0">
        <a:spcBef>
          <a:spcPct val="0"/>
        </a:spcBef>
        <a:spcAft>
          <a:spcPct val="0"/>
        </a:spcAft>
        <a:defRPr sz="4950" u="sng">
          <a:solidFill>
            <a:srgbClr val="DE8400"/>
          </a:solidFill>
          <a:latin typeface="Verdana" pitchFamily="34" charset="0"/>
        </a:defRPr>
      </a:lvl2pPr>
      <a:lvl3pPr algn="l" rtl="0" eaLnBrk="0" fontAlgn="base" hangingPunct="0">
        <a:spcBef>
          <a:spcPct val="0"/>
        </a:spcBef>
        <a:spcAft>
          <a:spcPct val="0"/>
        </a:spcAft>
        <a:defRPr sz="4950" u="sng">
          <a:solidFill>
            <a:srgbClr val="DE8400"/>
          </a:solidFill>
          <a:latin typeface="Verdana" pitchFamily="34" charset="0"/>
        </a:defRPr>
      </a:lvl3pPr>
      <a:lvl4pPr algn="l" rtl="0" eaLnBrk="0" fontAlgn="base" hangingPunct="0">
        <a:spcBef>
          <a:spcPct val="0"/>
        </a:spcBef>
        <a:spcAft>
          <a:spcPct val="0"/>
        </a:spcAft>
        <a:defRPr sz="4950" u="sng">
          <a:solidFill>
            <a:srgbClr val="DE8400"/>
          </a:solidFill>
          <a:latin typeface="Verdana" pitchFamily="34" charset="0"/>
        </a:defRPr>
      </a:lvl4pPr>
      <a:lvl5pPr algn="l" rtl="0" eaLnBrk="0" fontAlgn="base" hangingPunct="0">
        <a:spcBef>
          <a:spcPct val="0"/>
        </a:spcBef>
        <a:spcAft>
          <a:spcPct val="0"/>
        </a:spcAft>
        <a:defRPr sz="4950" u="sng">
          <a:solidFill>
            <a:srgbClr val="DE8400"/>
          </a:solidFill>
          <a:latin typeface="Verdana" pitchFamily="34" charset="0"/>
        </a:defRPr>
      </a:lvl5pPr>
      <a:lvl6pPr marL="514350" algn="l" rtl="0" fontAlgn="base">
        <a:spcBef>
          <a:spcPct val="0"/>
        </a:spcBef>
        <a:spcAft>
          <a:spcPct val="0"/>
        </a:spcAft>
        <a:defRPr sz="4950" u="sng">
          <a:solidFill>
            <a:srgbClr val="DE8400"/>
          </a:solidFill>
          <a:latin typeface="Verdana" pitchFamily="34" charset="0"/>
        </a:defRPr>
      </a:lvl6pPr>
      <a:lvl7pPr marL="1028700" algn="l" rtl="0" fontAlgn="base">
        <a:spcBef>
          <a:spcPct val="0"/>
        </a:spcBef>
        <a:spcAft>
          <a:spcPct val="0"/>
        </a:spcAft>
        <a:defRPr sz="4950" u="sng">
          <a:solidFill>
            <a:srgbClr val="DE8400"/>
          </a:solidFill>
          <a:latin typeface="Verdana" pitchFamily="34" charset="0"/>
        </a:defRPr>
      </a:lvl7pPr>
      <a:lvl8pPr marL="1543050" algn="l" rtl="0" fontAlgn="base">
        <a:spcBef>
          <a:spcPct val="0"/>
        </a:spcBef>
        <a:spcAft>
          <a:spcPct val="0"/>
        </a:spcAft>
        <a:defRPr sz="4950" u="sng">
          <a:solidFill>
            <a:srgbClr val="DE8400"/>
          </a:solidFill>
          <a:latin typeface="Verdana" pitchFamily="34" charset="0"/>
        </a:defRPr>
      </a:lvl8pPr>
      <a:lvl9pPr marL="2057400" algn="l" rtl="0" fontAlgn="base">
        <a:spcBef>
          <a:spcPct val="0"/>
        </a:spcBef>
        <a:spcAft>
          <a:spcPct val="0"/>
        </a:spcAft>
        <a:defRPr sz="4950" u="sng">
          <a:solidFill>
            <a:srgbClr val="DE8400"/>
          </a:solidFill>
          <a:latin typeface="Verdana" pitchFamily="34" charset="0"/>
        </a:defRPr>
      </a:lvl9pPr>
    </p:titleStyle>
    <p:bodyStyle>
      <a:lvl1pPr marL="385763" indent="-38576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31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heroku.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3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1181100" y="1075135"/>
            <a:ext cx="9886950" cy="2827697"/>
          </a:xfrm>
          <a:extLst>
            <a:ext uri="{91240B29-F687-4f45-9708-019B960494DF}">
              <a14:hiddenLine xmlns="" xmlns:a14="http://schemas.microsoft.com/office/drawing/2010/main" w="12700">
                <a:solidFill>
                  <a:schemeClr val="tx1"/>
                </a:solidFill>
                <a:miter lim="800000"/>
                <a:headEnd/>
                <a:tailEnd/>
              </a14:hiddenLine>
            </a:ext>
          </a:extLst>
        </p:spPr>
        <p:txBody>
          <a:bodyPr vert="horz" wrap="square" lIns="71438" tIns="28575" rIns="71438" bIns="28575" numCol="1" anchor="t" anchorCtr="0" compatLnSpc="1">
            <a:prstTxWarp prst="textNoShape">
              <a:avLst/>
            </a:prstTxWarp>
            <a:spAutoFit/>
          </a:bodyPr>
          <a:lstStyle/>
          <a:p>
            <a:pPr algn="ctr" eaLnBrk="1" hangingPunct="1">
              <a:defRPr/>
            </a:pPr>
            <a:r>
              <a:rPr lang="en-US" altLang="en-US" b="1" dirty="0"/>
              <a:t>SE 577</a:t>
            </a:r>
            <a:br>
              <a:rPr lang="en-US" altLang="en-US" b="1" dirty="0"/>
            </a:br>
            <a:r>
              <a:rPr lang="en-US" altLang="en-US" b="1" dirty="0"/>
              <a:t>Software Architecture</a:t>
            </a:r>
            <a:br>
              <a:rPr lang="en-US" altLang="en-US" sz="2025" b="1" dirty="0">
                <a:effectLst/>
              </a:rPr>
            </a:br>
            <a:br>
              <a:rPr lang="en-US" altLang="en-US" b="1" dirty="0"/>
            </a:br>
            <a:br>
              <a:rPr lang="en-US" altLang="en-US" b="1" dirty="0"/>
            </a:br>
            <a:r>
              <a:rPr lang="en-US" altLang="en-US" b="1" dirty="0">
                <a:solidFill>
                  <a:srgbClr val="0070C0"/>
                </a:solidFill>
              </a:rPr>
              <a:t>Cloud Native Architectures</a:t>
            </a:r>
            <a:endParaRPr lang="en-US" altLang="en-US" sz="2025"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10</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a:t>Fully Managed Service Example II</a:t>
            </a:r>
          </a:p>
        </p:txBody>
      </p:sp>
      <p:sp>
        <p:nvSpPr>
          <p:cNvPr id="3" name="TextBox 2">
            <a:extLst>
              <a:ext uri="{FF2B5EF4-FFF2-40B4-BE49-F238E27FC236}">
                <a16:creationId xmlns:a16="http://schemas.microsoft.com/office/drawing/2014/main" id="{77D154B8-D44F-D0F3-3FE8-905C31EE302A}"/>
              </a:ext>
            </a:extLst>
          </p:cNvPr>
          <p:cNvSpPr txBox="1"/>
          <p:nvPr/>
        </p:nvSpPr>
        <p:spPr>
          <a:xfrm>
            <a:off x="378488" y="734143"/>
            <a:ext cx="11615895" cy="840936"/>
          </a:xfrm>
          <a:prstGeom prst="rect">
            <a:avLst/>
          </a:prstGeom>
          <a:noFill/>
        </p:spPr>
        <p:txBody>
          <a:bodyPr wrap="square" rtlCol="0">
            <a:spAutoFit/>
          </a:bodyPr>
          <a:lstStyle/>
          <a:p>
            <a:r>
              <a:rPr lang="en-US" b="0" dirty="0"/>
              <a:t>Amazon DynamoDB is a fully managed, serverless, key-value NoSQL database designed to run high-performance applications at any scale. DynamoDB offers built-in security, continuous backups, automated multi-Region replication, in-memory caching, and data export tools.</a:t>
            </a:r>
            <a:endParaRPr lang="en-US" dirty="0"/>
          </a:p>
        </p:txBody>
      </p:sp>
      <p:pic>
        <p:nvPicPr>
          <p:cNvPr id="20482" name="Picture 2" descr="product-page-diagram_Amazon-DynamoDBa">
            <a:extLst>
              <a:ext uri="{FF2B5EF4-FFF2-40B4-BE49-F238E27FC236}">
                <a16:creationId xmlns:a16="http://schemas.microsoft.com/office/drawing/2014/main" id="{F2804E66-371E-2B83-7940-AFC1CAF8B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7257"/>
            <a:ext cx="12192000" cy="4546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0EBA89-9807-9972-97B1-515679A5D1C7}"/>
              </a:ext>
            </a:extLst>
          </p:cNvPr>
          <p:cNvSpPr txBox="1"/>
          <p:nvPr/>
        </p:nvSpPr>
        <p:spPr>
          <a:xfrm>
            <a:off x="420035" y="5647727"/>
            <a:ext cx="11667581" cy="592278"/>
          </a:xfrm>
          <a:prstGeom prst="rect">
            <a:avLst/>
          </a:prstGeom>
          <a:noFill/>
        </p:spPr>
        <p:txBody>
          <a:bodyPr wrap="square" rtlCol="0">
            <a:spAutoFit/>
          </a:bodyPr>
          <a:lstStyle/>
          <a:p>
            <a:r>
              <a:rPr lang="en-US" dirty="0">
                <a:solidFill>
                  <a:srgbClr val="7030A0"/>
                </a:solidFill>
              </a:rPr>
              <a:t>Of architectural interest, is that fully managed distributed database services look more like microservices than they do typical databases</a:t>
            </a:r>
          </a:p>
        </p:txBody>
      </p:sp>
    </p:spTree>
    <p:extLst>
      <p:ext uri="{BB962C8B-B14F-4D97-AF65-F5344CB8AC3E}">
        <p14:creationId xmlns:p14="http://schemas.microsoft.com/office/powerpoint/2010/main" val="1780126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11</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err="1"/>
              <a:t>FaaS</a:t>
            </a:r>
            <a:r>
              <a:rPr lang="en-US" dirty="0"/>
              <a:t> – AWS Lambda</a:t>
            </a:r>
          </a:p>
        </p:txBody>
      </p:sp>
      <p:sp>
        <p:nvSpPr>
          <p:cNvPr id="3" name="TextBox 2">
            <a:extLst>
              <a:ext uri="{FF2B5EF4-FFF2-40B4-BE49-F238E27FC236}">
                <a16:creationId xmlns:a16="http://schemas.microsoft.com/office/drawing/2014/main" id="{77D154B8-D44F-D0F3-3FE8-905C31EE302A}"/>
              </a:ext>
            </a:extLst>
          </p:cNvPr>
          <p:cNvSpPr txBox="1"/>
          <p:nvPr/>
        </p:nvSpPr>
        <p:spPr>
          <a:xfrm>
            <a:off x="378488" y="734143"/>
            <a:ext cx="11615895" cy="343043"/>
          </a:xfrm>
          <a:prstGeom prst="rect">
            <a:avLst/>
          </a:prstGeom>
          <a:noFill/>
        </p:spPr>
        <p:txBody>
          <a:bodyPr wrap="square" rtlCol="0">
            <a:spAutoFit/>
          </a:bodyPr>
          <a:lstStyle/>
          <a:p>
            <a:r>
              <a:rPr lang="en-US" b="0" dirty="0"/>
              <a:t>To best understand lambda, lets take a step back to look at the docker architecture to build containers</a:t>
            </a:r>
            <a:endParaRPr lang="en-US" dirty="0"/>
          </a:p>
        </p:txBody>
      </p:sp>
      <p:sp>
        <p:nvSpPr>
          <p:cNvPr id="6" name="Rectangle 5">
            <a:extLst>
              <a:ext uri="{FF2B5EF4-FFF2-40B4-BE49-F238E27FC236}">
                <a16:creationId xmlns:a16="http://schemas.microsoft.com/office/drawing/2014/main" id="{726A5ED1-4431-D9B8-EA71-2FD5874A75B7}"/>
              </a:ext>
            </a:extLst>
          </p:cNvPr>
          <p:cNvSpPr/>
          <p:nvPr/>
        </p:nvSpPr>
        <p:spPr bwMode="auto">
          <a:xfrm>
            <a:off x="1657350" y="1650787"/>
            <a:ext cx="8877300" cy="306010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tx1"/>
                </a:solidFill>
                <a:effectLst/>
                <a:latin typeface="+mn-lt"/>
                <a:ea typeface="ＭＳ Ｐゴシック" charset="0"/>
              </a:rPr>
              <a:t>Docker Container</a:t>
            </a:r>
          </a:p>
        </p:txBody>
      </p:sp>
      <p:sp>
        <p:nvSpPr>
          <p:cNvPr id="7" name="Rectangle 6">
            <a:extLst>
              <a:ext uri="{FF2B5EF4-FFF2-40B4-BE49-F238E27FC236}">
                <a16:creationId xmlns:a16="http://schemas.microsoft.com/office/drawing/2014/main" id="{EFA348A9-81EB-96EB-86E3-5D1547198A94}"/>
              </a:ext>
            </a:extLst>
          </p:cNvPr>
          <p:cNvSpPr/>
          <p:nvPr/>
        </p:nvSpPr>
        <p:spPr bwMode="auto">
          <a:xfrm>
            <a:off x="1904563" y="4230619"/>
            <a:ext cx="8369508" cy="315033"/>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Alpine-Based OS with Go installed</a:t>
            </a:r>
          </a:p>
        </p:txBody>
      </p:sp>
      <p:sp>
        <p:nvSpPr>
          <p:cNvPr id="8" name="Rectangle 7">
            <a:extLst>
              <a:ext uri="{FF2B5EF4-FFF2-40B4-BE49-F238E27FC236}">
                <a16:creationId xmlns:a16="http://schemas.microsoft.com/office/drawing/2014/main" id="{5C1BA0CE-4469-8D51-B35C-76516EF938C2}"/>
              </a:ext>
            </a:extLst>
          </p:cNvPr>
          <p:cNvSpPr/>
          <p:nvPr/>
        </p:nvSpPr>
        <p:spPr bwMode="auto">
          <a:xfrm>
            <a:off x="1911246" y="3876778"/>
            <a:ext cx="8369508" cy="315033"/>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Copy source code into container</a:t>
            </a:r>
          </a:p>
        </p:txBody>
      </p:sp>
      <p:sp>
        <p:nvSpPr>
          <p:cNvPr id="9" name="Rectangle 8">
            <a:extLst>
              <a:ext uri="{FF2B5EF4-FFF2-40B4-BE49-F238E27FC236}">
                <a16:creationId xmlns:a16="http://schemas.microsoft.com/office/drawing/2014/main" id="{BE434153-C4AF-D37B-BB24-8B8711A75D5F}"/>
              </a:ext>
            </a:extLst>
          </p:cNvPr>
          <p:cNvSpPr/>
          <p:nvPr/>
        </p:nvSpPr>
        <p:spPr bwMode="auto">
          <a:xfrm>
            <a:off x="1917929" y="3522937"/>
            <a:ext cx="8369508" cy="315033"/>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Build executable</a:t>
            </a:r>
          </a:p>
        </p:txBody>
      </p:sp>
      <p:sp>
        <p:nvSpPr>
          <p:cNvPr id="10" name="Rectangle 9">
            <a:extLst>
              <a:ext uri="{FF2B5EF4-FFF2-40B4-BE49-F238E27FC236}">
                <a16:creationId xmlns:a16="http://schemas.microsoft.com/office/drawing/2014/main" id="{455F17DE-D715-966F-3B2E-6AFD04DB61A9}"/>
              </a:ext>
            </a:extLst>
          </p:cNvPr>
          <p:cNvSpPr/>
          <p:nvPr/>
        </p:nvSpPr>
        <p:spPr bwMode="auto">
          <a:xfrm>
            <a:off x="1924612" y="3169096"/>
            <a:ext cx="8369508" cy="315033"/>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New bare Alpine based OS Image</a:t>
            </a:r>
          </a:p>
        </p:txBody>
      </p:sp>
      <p:sp>
        <p:nvSpPr>
          <p:cNvPr id="11" name="Rectangle 10">
            <a:extLst>
              <a:ext uri="{FF2B5EF4-FFF2-40B4-BE49-F238E27FC236}">
                <a16:creationId xmlns:a16="http://schemas.microsoft.com/office/drawing/2014/main" id="{A912FFC5-69AF-6096-4DE8-58D1AD2738BB}"/>
              </a:ext>
            </a:extLst>
          </p:cNvPr>
          <p:cNvSpPr/>
          <p:nvPr/>
        </p:nvSpPr>
        <p:spPr bwMode="auto">
          <a:xfrm>
            <a:off x="1931295" y="2815255"/>
            <a:ext cx="8369508" cy="315033"/>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Copy Executable</a:t>
            </a:r>
          </a:p>
        </p:txBody>
      </p:sp>
      <p:sp>
        <p:nvSpPr>
          <p:cNvPr id="12" name="Rectangle 11">
            <a:extLst>
              <a:ext uri="{FF2B5EF4-FFF2-40B4-BE49-F238E27FC236}">
                <a16:creationId xmlns:a16="http://schemas.microsoft.com/office/drawing/2014/main" id="{D615A1CF-B7C3-26A1-CC97-0CDF5105F554}"/>
              </a:ext>
            </a:extLst>
          </p:cNvPr>
          <p:cNvSpPr/>
          <p:nvPr/>
        </p:nvSpPr>
        <p:spPr bwMode="auto">
          <a:xfrm>
            <a:off x="1931295" y="2069067"/>
            <a:ext cx="8369508" cy="315033"/>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0" dirty="0">
                <a:latin typeface="+mn-lt"/>
                <a:ea typeface="ＭＳ Ｐゴシック" charset="0"/>
              </a:rPr>
              <a:t>Create Ephemeral Writable Layer</a:t>
            </a:r>
            <a:endParaRPr kumimoji="0" lang="en-US" b="0" i="0" u="none" strike="noStrike" cap="none" normalizeH="0" baseline="0" dirty="0">
              <a:ln>
                <a:noFill/>
              </a:ln>
              <a:solidFill>
                <a:schemeClr val="tx1"/>
              </a:solidFill>
              <a:effectLst/>
              <a:latin typeface="+mn-lt"/>
              <a:ea typeface="ＭＳ Ｐゴシック" charset="0"/>
            </a:endParaRPr>
          </a:p>
        </p:txBody>
      </p:sp>
      <p:sp>
        <p:nvSpPr>
          <p:cNvPr id="13" name="Rectangle 12">
            <a:extLst>
              <a:ext uri="{FF2B5EF4-FFF2-40B4-BE49-F238E27FC236}">
                <a16:creationId xmlns:a16="http://schemas.microsoft.com/office/drawing/2014/main" id="{174743FC-5A1A-AC7D-FEA4-DE5359EEADE3}"/>
              </a:ext>
            </a:extLst>
          </p:cNvPr>
          <p:cNvSpPr/>
          <p:nvPr/>
        </p:nvSpPr>
        <p:spPr bwMode="auto">
          <a:xfrm>
            <a:off x="1931295" y="2436875"/>
            <a:ext cx="8369508" cy="315033"/>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Instruction to Run Executable</a:t>
            </a:r>
          </a:p>
        </p:txBody>
      </p:sp>
      <p:sp>
        <p:nvSpPr>
          <p:cNvPr id="14" name="Rectangle 13">
            <a:extLst>
              <a:ext uri="{FF2B5EF4-FFF2-40B4-BE49-F238E27FC236}">
                <a16:creationId xmlns:a16="http://schemas.microsoft.com/office/drawing/2014/main" id="{AD44C800-C555-40EC-E334-1EAB07B91674}"/>
              </a:ext>
            </a:extLst>
          </p:cNvPr>
          <p:cNvSpPr/>
          <p:nvPr/>
        </p:nvSpPr>
        <p:spPr bwMode="auto">
          <a:xfrm rot="16200000">
            <a:off x="1918583" y="3508917"/>
            <a:ext cx="1022715" cy="10507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rPr>
              <a:t>Temporary</a:t>
            </a:r>
            <a:br>
              <a:rPr kumimoji="0" lang="en-US" sz="1400" b="0" i="0" u="none" strike="noStrike" cap="none" normalizeH="0" baseline="0" dirty="0">
                <a:ln>
                  <a:noFill/>
                </a:ln>
                <a:solidFill>
                  <a:schemeClr val="tx1"/>
                </a:solidFill>
                <a:effectLst/>
                <a:latin typeface="+mn-lt"/>
                <a:ea typeface="ＭＳ Ｐゴシック" charset="0"/>
              </a:rPr>
            </a:br>
            <a:r>
              <a:rPr kumimoji="0" lang="en-US" sz="1400" b="0" i="0" u="none" strike="noStrike" cap="none" normalizeH="0" baseline="0" dirty="0">
                <a:ln>
                  <a:noFill/>
                </a:ln>
                <a:solidFill>
                  <a:schemeClr val="tx1"/>
                </a:solidFill>
                <a:effectLst/>
                <a:latin typeface="+mn-lt"/>
                <a:ea typeface="ＭＳ Ｐゴシック" charset="0"/>
              </a:rPr>
              <a:t> Build</a:t>
            </a:r>
            <a:br>
              <a:rPr kumimoji="0" lang="en-US" sz="1400" b="0" i="0" u="none" strike="noStrike" cap="none" normalizeH="0" baseline="0" dirty="0">
                <a:ln>
                  <a:noFill/>
                </a:ln>
                <a:solidFill>
                  <a:schemeClr val="tx1"/>
                </a:solidFill>
                <a:effectLst/>
                <a:latin typeface="+mn-lt"/>
                <a:ea typeface="ＭＳ Ｐゴシック" charset="0"/>
              </a:rPr>
            </a:br>
            <a:r>
              <a:rPr kumimoji="0" lang="en-US" sz="1400" b="0" i="0" u="none" strike="noStrike" cap="none" normalizeH="0" baseline="0" dirty="0">
                <a:ln>
                  <a:noFill/>
                </a:ln>
                <a:solidFill>
                  <a:schemeClr val="tx1"/>
                </a:solidFill>
                <a:effectLst/>
                <a:latin typeface="+mn-lt"/>
                <a:ea typeface="ＭＳ Ｐゴシック" charset="0"/>
              </a:rPr>
              <a:t> Container</a:t>
            </a:r>
          </a:p>
        </p:txBody>
      </p:sp>
      <p:cxnSp>
        <p:nvCxnSpPr>
          <p:cNvPr id="5" name="Straight Connector 4">
            <a:extLst>
              <a:ext uri="{FF2B5EF4-FFF2-40B4-BE49-F238E27FC236}">
                <a16:creationId xmlns:a16="http://schemas.microsoft.com/office/drawing/2014/main" id="{C875A9D0-4B76-E448-6FC0-C91447A92215}"/>
              </a:ext>
            </a:extLst>
          </p:cNvPr>
          <p:cNvCxnSpPr/>
          <p:nvPr/>
        </p:nvCxnSpPr>
        <p:spPr>
          <a:xfrm>
            <a:off x="8935656" y="2969025"/>
            <a:ext cx="0" cy="76181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CF37D4-B751-7EE3-5900-C2F4D9F0E77F}"/>
              </a:ext>
            </a:extLst>
          </p:cNvPr>
          <p:cNvCxnSpPr>
            <a:cxnSpLocks/>
          </p:cNvCxnSpPr>
          <p:nvPr/>
        </p:nvCxnSpPr>
        <p:spPr>
          <a:xfrm>
            <a:off x="8204522" y="3713106"/>
            <a:ext cx="731134" cy="0"/>
          </a:xfrm>
          <a:prstGeom prst="line">
            <a:avLst/>
          </a:prstGeom>
          <a:ln w="63500">
            <a:head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FF9F9FD-0982-9BEF-CF31-60B1EFCB8239}"/>
              </a:ext>
            </a:extLst>
          </p:cNvPr>
          <p:cNvSpPr/>
          <p:nvPr/>
        </p:nvSpPr>
        <p:spPr bwMode="auto">
          <a:xfrm rot="16200000">
            <a:off x="1735776" y="2251219"/>
            <a:ext cx="1415061" cy="10507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rPr>
              <a:t>API Container</a:t>
            </a:r>
          </a:p>
        </p:txBody>
      </p:sp>
      <p:sp>
        <p:nvSpPr>
          <p:cNvPr id="20" name="Rectangle 19">
            <a:extLst>
              <a:ext uri="{FF2B5EF4-FFF2-40B4-BE49-F238E27FC236}">
                <a16:creationId xmlns:a16="http://schemas.microsoft.com/office/drawing/2014/main" id="{F5CC66BF-2D1E-22B1-A530-1768B6FEA049}"/>
              </a:ext>
            </a:extLst>
          </p:cNvPr>
          <p:cNvSpPr/>
          <p:nvPr/>
        </p:nvSpPr>
        <p:spPr>
          <a:xfrm>
            <a:off x="422718" y="1210686"/>
            <a:ext cx="11527434" cy="313932"/>
          </a:xfrm>
          <a:prstGeom prst="rect">
            <a:avLst/>
          </a:prstGeom>
        </p:spPr>
        <p:txBody>
          <a:bodyPr wrap="square">
            <a:spAutoFit/>
          </a:bodyPr>
          <a:lstStyle/>
          <a:p>
            <a:r>
              <a:rPr lang="en-US" sz="1600" b="0" dirty="0">
                <a:latin typeface="Menlo" panose="020B0609030804020204" pitchFamily="49" charset="0"/>
              </a:rPr>
              <a:t>docker build -t architecting-software/se577-bc-go -f </a:t>
            </a:r>
            <a:r>
              <a:rPr lang="en-US" sz="1600" b="0" dirty="0" err="1">
                <a:latin typeface="Menlo" panose="020B0609030804020204" pitchFamily="49" charset="0"/>
              </a:rPr>
              <a:t>Dockerfile</a:t>
            </a:r>
            <a:r>
              <a:rPr lang="en-US" sz="1600" b="0" dirty="0">
                <a:latin typeface="Menlo" panose="020B0609030804020204" pitchFamily="49" charset="0"/>
              </a:rPr>
              <a:t> .</a:t>
            </a:r>
            <a:endParaRPr lang="en-US" sz="1600" b="0" dirty="0">
              <a:effectLst/>
              <a:latin typeface="Menlo" panose="020B0609030804020204" pitchFamily="49" charset="0"/>
            </a:endParaRPr>
          </a:p>
        </p:txBody>
      </p:sp>
      <p:sp>
        <p:nvSpPr>
          <p:cNvPr id="21" name="TextBox 20">
            <a:extLst>
              <a:ext uri="{FF2B5EF4-FFF2-40B4-BE49-F238E27FC236}">
                <a16:creationId xmlns:a16="http://schemas.microsoft.com/office/drawing/2014/main" id="{AA3D4A52-709F-CC57-51BC-19E47F85BDDC}"/>
              </a:ext>
            </a:extLst>
          </p:cNvPr>
          <p:cNvSpPr txBox="1"/>
          <p:nvPr/>
        </p:nvSpPr>
        <p:spPr>
          <a:xfrm>
            <a:off x="378488" y="4830916"/>
            <a:ext cx="11615895" cy="343043"/>
          </a:xfrm>
          <a:prstGeom prst="rect">
            <a:avLst/>
          </a:prstGeom>
          <a:noFill/>
        </p:spPr>
        <p:txBody>
          <a:bodyPr wrap="square" rtlCol="0">
            <a:spAutoFit/>
          </a:bodyPr>
          <a:lstStyle/>
          <a:p>
            <a:r>
              <a:rPr lang="en-US" b="0" dirty="0"/>
              <a:t>You can then run the code in the container</a:t>
            </a:r>
            <a:endParaRPr lang="en-US" dirty="0"/>
          </a:p>
        </p:txBody>
      </p:sp>
      <p:sp>
        <p:nvSpPr>
          <p:cNvPr id="22" name="Rectangle 21">
            <a:extLst>
              <a:ext uri="{FF2B5EF4-FFF2-40B4-BE49-F238E27FC236}">
                <a16:creationId xmlns:a16="http://schemas.microsoft.com/office/drawing/2014/main" id="{1A77DE17-B3F0-7B60-B829-10F26D1108C0}"/>
              </a:ext>
            </a:extLst>
          </p:cNvPr>
          <p:cNvSpPr/>
          <p:nvPr/>
        </p:nvSpPr>
        <p:spPr>
          <a:xfrm>
            <a:off x="378488" y="5146060"/>
            <a:ext cx="11527434" cy="313932"/>
          </a:xfrm>
          <a:prstGeom prst="rect">
            <a:avLst/>
          </a:prstGeom>
        </p:spPr>
        <p:txBody>
          <a:bodyPr wrap="square">
            <a:spAutoFit/>
          </a:bodyPr>
          <a:lstStyle/>
          <a:p>
            <a:r>
              <a:rPr lang="en-US" sz="1600" b="0" dirty="0">
                <a:latin typeface="Menlo" panose="020B0609030804020204" pitchFamily="49" charset="0"/>
              </a:rPr>
              <a:t>docker run –p 9095 architecting-software/se577-bc-go</a:t>
            </a:r>
            <a:endParaRPr lang="en-US" sz="1600" b="0" dirty="0">
              <a:effectLst/>
              <a:latin typeface="Menlo" panose="020B0609030804020204" pitchFamily="49" charset="0"/>
            </a:endParaRPr>
          </a:p>
        </p:txBody>
      </p:sp>
      <p:sp>
        <p:nvSpPr>
          <p:cNvPr id="23" name="TextBox 22">
            <a:extLst>
              <a:ext uri="{FF2B5EF4-FFF2-40B4-BE49-F238E27FC236}">
                <a16:creationId xmlns:a16="http://schemas.microsoft.com/office/drawing/2014/main" id="{479340D2-A448-9F41-0603-41BD10B73377}"/>
              </a:ext>
            </a:extLst>
          </p:cNvPr>
          <p:cNvSpPr txBox="1"/>
          <p:nvPr/>
        </p:nvSpPr>
        <p:spPr>
          <a:xfrm>
            <a:off x="395207" y="5639405"/>
            <a:ext cx="11615895" cy="343043"/>
          </a:xfrm>
          <a:prstGeom prst="rect">
            <a:avLst/>
          </a:prstGeom>
          <a:noFill/>
        </p:spPr>
        <p:txBody>
          <a:bodyPr wrap="square" rtlCol="0">
            <a:spAutoFit/>
          </a:bodyPr>
          <a:lstStyle/>
          <a:p>
            <a:r>
              <a:rPr lang="en-US" b="0" dirty="0"/>
              <a:t>This is a bit of work, what if you could just say “here is my code”, go run it?  That’s what AWS Lambda is about</a:t>
            </a:r>
            <a:endParaRPr lang="en-US" dirty="0"/>
          </a:p>
        </p:txBody>
      </p:sp>
      <p:cxnSp>
        <p:nvCxnSpPr>
          <p:cNvPr id="24" name="Straight Connector 23">
            <a:extLst>
              <a:ext uri="{FF2B5EF4-FFF2-40B4-BE49-F238E27FC236}">
                <a16:creationId xmlns:a16="http://schemas.microsoft.com/office/drawing/2014/main" id="{90243516-5DB6-312E-1395-31BD20752018}"/>
              </a:ext>
            </a:extLst>
          </p:cNvPr>
          <p:cNvCxnSpPr>
            <a:cxnSpLocks/>
          </p:cNvCxnSpPr>
          <p:nvPr/>
        </p:nvCxnSpPr>
        <p:spPr>
          <a:xfrm flipH="1">
            <a:off x="8204522" y="2969025"/>
            <a:ext cx="731134" cy="12197"/>
          </a:xfrm>
          <a:prstGeom prst="line">
            <a:avLst/>
          </a:prstGeom>
          <a:ln w="635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645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12</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err="1"/>
              <a:t>FaaS</a:t>
            </a:r>
            <a:r>
              <a:rPr lang="en-US" dirty="0"/>
              <a:t> – AWS Lambda</a:t>
            </a:r>
          </a:p>
        </p:txBody>
      </p:sp>
      <p:sp>
        <p:nvSpPr>
          <p:cNvPr id="6" name="Rectangle 5">
            <a:extLst>
              <a:ext uri="{FF2B5EF4-FFF2-40B4-BE49-F238E27FC236}">
                <a16:creationId xmlns:a16="http://schemas.microsoft.com/office/drawing/2014/main" id="{726A5ED1-4431-D9B8-EA71-2FD5874A75B7}"/>
              </a:ext>
            </a:extLst>
          </p:cNvPr>
          <p:cNvSpPr/>
          <p:nvPr/>
        </p:nvSpPr>
        <p:spPr bwMode="auto">
          <a:xfrm>
            <a:off x="4165600" y="1658118"/>
            <a:ext cx="3923818" cy="306010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tx1"/>
                </a:solidFill>
                <a:effectLst/>
                <a:latin typeface="+mn-lt"/>
                <a:ea typeface="ＭＳ Ｐゴシック" charset="0"/>
              </a:rPr>
              <a:t>AWS Lambda</a:t>
            </a:r>
          </a:p>
        </p:txBody>
      </p:sp>
      <p:sp>
        <p:nvSpPr>
          <p:cNvPr id="23" name="TextBox 22">
            <a:extLst>
              <a:ext uri="{FF2B5EF4-FFF2-40B4-BE49-F238E27FC236}">
                <a16:creationId xmlns:a16="http://schemas.microsoft.com/office/drawing/2014/main" id="{479340D2-A448-9F41-0603-41BD10B73377}"/>
              </a:ext>
            </a:extLst>
          </p:cNvPr>
          <p:cNvSpPr txBox="1"/>
          <p:nvPr/>
        </p:nvSpPr>
        <p:spPr>
          <a:xfrm>
            <a:off x="378488" y="5015786"/>
            <a:ext cx="11615895" cy="592342"/>
          </a:xfrm>
          <a:prstGeom prst="rect">
            <a:avLst/>
          </a:prstGeom>
          <a:noFill/>
        </p:spPr>
        <p:txBody>
          <a:bodyPr wrap="square" rtlCol="0">
            <a:spAutoFit/>
          </a:bodyPr>
          <a:lstStyle/>
          <a:p>
            <a:r>
              <a:rPr lang="en-US" b="0" dirty="0"/>
              <a:t>Lambdas run your code based on an upstream event (e.g., API Request, File Upload, IoT Event, </a:t>
            </a:r>
            <a:r>
              <a:rPr lang="en-US" b="0" dirty="0" err="1"/>
              <a:t>etc</a:t>
            </a:r>
            <a:r>
              <a:rPr lang="en-US" b="0" dirty="0"/>
              <a:t>), and can optionally trigger downstream events (e.g., send an SMS message)</a:t>
            </a:r>
            <a:endParaRPr lang="en-US" dirty="0"/>
          </a:p>
        </p:txBody>
      </p:sp>
      <p:sp>
        <p:nvSpPr>
          <p:cNvPr id="2" name="Rounded Rectangle 1">
            <a:extLst>
              <a:ext uri="{FF2B5EF4-FFF2-40B4-BE49-F238E27FC236}">
                <a16:creationId xmlns:a16="http://schemas.microsoft.com/office/drawing/2014/main" id="{D446FB54-554F-053A-C989-4F12DAB6ABB0}"/>
              </a:ext>
            </a:extLst>
          </p:cNvPr>
          <p:cNvSpPr/>
          <p:nvPr/>
        </p:nvSpPr>
        <p:spPr>
          <a:xfrm>
            <a:off x="4363656" y="2326511"/>
            <a:ext cx="3530278" cy="451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Config</a:t>
            </a:r>
          </a:p>
        </p:txBody>
      </p:sp>
      <p:sp>
        <p:nvSpPr>
          <p:cNvPr id="24" name="Rounded Rectangle 23">
            <a:extLst>
              <a:ext uri="{FF2B5EF4-FFF2-40B4-BE49-F238E27FC236}">
                <a16:creationId xmlns:a16="http://schemas.microsoft.com/office/drawing/2014/main" id="{0E804688-DC1D-58FC-8867-DFE1564A2AB9}"/>
              </a:ext>
            </a:extLst>
          </p:cNvPr>
          <p:cNvSpPr/>
          <p:nvPr/>
        </p:nvSpPr>
        <p:spPr>
          <a:xfrm>
            <a:off x="4363656" y="2887555"/>
            <a:ext cx="3530278" cy="451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Security Policy</a:t>
            </a:r>
          </a:p>
        </p:txBody>
      </p:sp>
      <p:sp>
        <p:nvSpPr>
          <p:cNvPr id="25" name="Rounded Rectangle 24">
            <a:extLst>
              <a:ext uri="{FF2B5EF4-FFF2-40B4-BE49-F238E27FC236}">
                <a16:creationId xmlns:a16="http://schemas.microsoft.com/office/drawing/2014/main" id="{DD48369B-752B-9D26-EEBB-FD7F1BFA839C}"/>
              </a:ext>
            </a:extLst>
          </p:cNvPr>
          <p:cNvSpPr/>
          <p:nvPr/>
        </p:nvSpPr>
        <p:spPr>
          <a:xfrm>
            <a:off x="4363656" y="3448599"/>
            <a:ext cx="3530278" cy="1039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Lambda Code {</a:t>
            </a:r>
          </a:p>
          <a:p>
            <a:r>
              <a:rPr lang="en-US" dirty="0"/>
              <a:t>…</a:t>
            </a:r>
          </a:p>
          <a:p>
            <a:r>
              <a:rPr lang="en-US" dirty="0"/>
              <a:t>}</a:t>
            </a:r>
          </a:p>
        </p:txBody>
      </p:sp>
      <p:sp>
        <p:nvSpPr>
          <p:cNvPr id="26" name="Rectangle 25">
            <a:extLst>
              <a:ext uri="{FF2B5EF4-FFF2-40B4-BE49-F238E27FC236}">
                <a16:creationId xmlns:a16="http://schemas.microsoft.com/office/drawing/2014/main" id="{FB6D63C9-9C13-6413-43C1-AD0A617294A1}"/>
              </a:ext>
            </a:extLst>
          </p:cNvPr>
          <p:cNvSpPr/>
          <p:nvPr/>
        </p:nvSpPr>
        <p:spPr bwMode="auto">
          <a:xfrm>
            <a:off x="609600" y="2564375"/>
            <a:ext cx="2550289" cy="10977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ea typeface="ＭＳ Ｐゴシック" charset="0"/>
              </a:rPr>
              <a:t>Upstream</a:t>
            </a:r>
            <a:br>
              <a:rPr lang="en-US" dirty="0">
                <a:latin typeface="+mn-lt"/>
                <a:ea typeface="ＭＳ Ｐゴシック" charset="0"/>
              </a:rPr>
            </a:br>
            <a:r>
              <a:rPr lang="en-US" dirty="0">
                <a:latin typeface="+mn-lt"/>
                <a:ea typeface="ＭＳ Ｐゴシック" charset="0"/>
              </a:rPr>
              <a:t>Event</a:t>
            </a:r>
            <a:endParaRPr kumimoji="0" lang="en-US" i="0" u="none" strike="noStrike" cap="none" normalizeH="0" baseline="0" dirty="0">
              <a:ln>
                <a:noFill/>
              </a:ln>
              <a:solidFill>
                <a:schemeClr val="tx1"/>
              </a:solidFill>
              <a:effectLst/>
              <a:latin typeface="+mn-lt"/>
              <a:ea typeface="ＭＳ Ｐゴシック" charset="0"/>
            </a:endParaRPr>
          </a:p>
        </p:txBody>
      </p:sp>
      <p:sp>
        <p:nvSpPr>
          <p:cNvPr id="27" name="Rectangle 26">
            <a:extLst>
              <a:ext uri="{FF2B5EF4-FFF2-40B4-BE49-F238E27FC236}">
                <a16:creationId xmlns:a16="http://schemas.microsoft.com/office/drawing/2014/main" id="{954A714B-A6DE-F7BF-FBA1-E01C8AE5A6D5}"/>
              </a:ext>
            </a:extLst>
          </p:cNvPr>
          <p:cNvSpPr/>
          <p:nvPr/>
        </p:nvSpPr>
        <p:spPr bwMode="auto">
          <a:xfrm>
            <a:off x="9139498" y="2552217"/>
            <a:ext cx="2550289" cy="10977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ea typeface="ＭＳ Ｐゴシック" charset="0"/>
              </a:rPr>
              <a:t>Downstream</a:t>
            </a:r>
            <a:br>
              <a:rPr lang="en-US" dirty="0">
                <a:latin typeface="+mn-lt"/>
                <a:ea typeface="ＭＳ Ｐゴシック" charset="0"/>
              </a:rPr>
            </a:br>
            <a:r>
              <a:rPr lang="en-US" dirty="0">
                <a:latin typeface="+mn-lt"/>
                <a:ea typeface="ＭＳ Ｐゴシック" charset="0"/>
              </a:rPr>
              <a:t>Event</a:t>
            </a:r>
            <a:endParaRPr kumimoji="0" lang="en-US" i="0" u="none" strike="noStrike" cap="none" normalizeH="0" baseline="0" dirty="0">
              <a:ln>
                <a:noFill/>
              </a:ln>
              <a:solidFill>
                <a:schemeClr val="tx1"/>
              </a:solidFill>
              <a:effectLst/>
              <a:latin typeface="+mn-lt"/>
              <a:ea typeface="ＭＳ Ｐゴシック" charset="0"/>
            </a:endParaRPr>
          </a:p>
        </p:txBody>
      </p:sp>
      <p:cxnSp>
        <p:nvCxnSpPr>
          <p:cNvPr id="28" name="Straight Connector 27">
            <a:extLst>
              <a:ext uri="{FF2B5EF4-FFF2-40B4-BE49-F238E27FC236}">
                <a16:creationId xmlns:a16="http://schemas.microsoft.com/office/drawing/2014/main" id="{01AD4066-1526-7364-1C71-E950AC917925}"/>
              </a:ext>
            </a:extLst>
          </p:cNvPr>
          <p:cNvCxnSpPr>
            <a:cxnSpLocks/>
          </p:cNvCxnSpPr>
          <p:nvPr/>
        </p:nvCxnSpPr>
        <p:spPr>
          <a:xfrm flipH="1">
            <a:off x="3159889" y="3145947"/>
            <a:ext cx="1051367" cy="0"/>
          </a:xfrm>
          <a:prstGeom prst="line">
            <a:avLst/>
          </a:prstGeom>
          <a:ln w="63500">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7E83996-63BA-05CA-BAA3-491510C51274}"/>
              </a:ext>
            </a:extLst>
          </p:cNvPr>
          <p:cNvCxnSpPr>
            <a:cxnSpLocks/>
          </p:cNvCxnSpPr>
          <p:nvPr/>
        </p:nvCxnSpPr>
        <p:spPr>
          <a:xfrm flipH="1">
            <a:off x="8089418" y="3145947"/>
            <a:ext cx="1051367" cy="0"/>
          </a:xfrm>
          <a:prstGeom prst="line">
            <a:avLst/>
          </a:prstGeom>
          <a:ln w="63500">
            <a:head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CF191D-A6C2-A18B-570F-CF4EAA7218A0}"/>
              </a:ext>
            </a:extLst>
          </p:cNvPr>
          <p:cNvSpPr txBox="1"/>
          <p:nvPr/>
        </p:nvSpPr>
        <p:spPr>
          <a:xfrm>
            <a:off x="378488" y="5685969"/>
            <a:ext cx="11615895" cy="343043"/>
          </a:xfrm>
          <a:prstGeom prst="rect">
            <a:avLst/>
          </a:prstGeom>
          <a:noFill/>
        </p:spPr>
        <p:txBody>
          <a:bodyPr wrap="square" rtlCol="0">
            <a:spAutoFit/>
          </a:bodyPr>
          <a:lstStyle/>
          <a:p>
            <a:r>
              <a:rPr lang="en-US" b="0" dirty="0"/>
              <a:t>Lambdas must have really fast startup times to run your code at essentially infinite scale</a:t>
            </a:r>
            <a:endParaRPr lang="en-US" dirty="0"/>
          </a:p>
        </p:txBody>
      </p:sp>
    </p:spTree>
    <p:extLst>
      <p:ext uri="{BB962C8B-B14F-4D97-AF65-F5344CB8AC3E}">
        <p14:creationId xmlns:p14="http://schemas.microsoft.com/office/powerpoint/2010/main" val="3148306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CBF7CD-4CBE-1AEE-D4F4-019D930E95E7}"/>
              </a:ext>
            </a:extLst>
          </p:cNvPr>
          <p:cNvPicPr>
            <a:picLocks noChangeAspect="1"/>
          </p:cNvPicPr>
          <p:nvPr/>
        </p:nvPicPr>
        <p:blipFill>
          <a:blip r:embed="rId2"/>
          <a:stretch>
            <a:fillRect/>
          </a:stretch>
        </p:blipFill>
        <p:spPr>
          <a:xfrm>
            <a:off x="6096000" y="2241215"/>
            <a:ext cx="4866150" cy="2565788"/>
          </a:xfrm>
          <a:prstGeom prst="rect">
            <a:avLst/>
          </a:prstGeom>
        </p:spPr>
      </p:pic>
      <p:sp>
        <p:nvSpPr>
          <p:cNvPr id="4" name="Slide Number Placeholder 4"/>
          <p:cNvSpPr>
            <a:spLocks noGrp="1"/>
          </p:cNvSpPr>
          <p:nvPr>
            <p:ph type="sldNum" sz="quarter" idx="11"/>
          </p:nvPr>
        </p:nvSpPr>
        <p:spPr/>
        <p:txBody>
          <a:bodyPr/>
          <a:lstStyle/>
          <a:p>
            <a:fld id="{6A4E8E82-B71F-A446-92B7-F7D70F811AA7}" type="slidenum">
              <a:rPr lang="en-US"/>
              <a:pPr/>
              <a:t>13</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err="1"/>
              <a:t>FaaS</a:t>
            </a:r>
            <a:r>
              <a:rPr lang="en-US" dirty="0"/>
              <a:t> – AWS Lambda Architecture</a:t>
            </a:r>
          </a:p>
        </p:txBody>
      </p:sp>
      <p:sp>
        <p:nvSpPr>
          <p:cNvPr id="3" name="TextBox 2">
            <a:extLst>
              <a:ext uri="{FF2B5EF4-FFF2-40B4-BE49-F238E27FC236}">
                <a16:creationId xmlns:a16="http://schemas.microsoft.com/office/drawing/2014/main" id="{77D154B8-D44F-D0F3-3FE8-905C31EE302A}"/>
              </a:ext>
            </a:extLst>
          </p:cNvPr>
          <p:cNvSpPr txBox="1"/>
          <p:nvPr/>
        </p:nvSpPr>
        <p:spPr>
          <a:xfrm>
            <a:off x="609600" y="843376"/>
            <a:ext cx="11615895" cy="343043"/>
          </a:xfrm>
          <a:prstGeom prst="rect">
            <a:avLst/>
          </a:prstGeom>
          <a:noFill/>
        </p:spPr>
        <p:txBody>
          <a:bodyPr wrap="square" rtlCol="0">
            <a:spAutoFit/>
          </a:bodyPr>
          <a:lstStyle/>
          <a:p>
            <a:r>
              <a:rPr lang="en-US" b="0" dirty="0"/>
              <a:t>Why do we need lambda if we have containers, they start fast after all?</a:t>
            </a:r>
            <a:endParaRPr lang="en-US" dirty="0"/>
          </a:p>
        </p:txBody>
      </p:sp>
      <p:sp>
        <p:nvSpPr>
          <p:cNvPr id="23" name="TextBox 22">
            <a:extLst>
              <a:ext uri="{FF2B5EF4-FFF2-40B4-BE49-F238E27FC236}">
                <a16:creationId xmlns:a16="http://schemas.microsoft.com/office/drawing/2014/main" id="{479340D2-A448-9F41-0603-41BD10B73377}"/>
              </a:ext>
            </a:extLst>
          </p:cNvPr>
          <p:cNvSpPr txBox="1"/>
          <p:nvPr/>
        </p:nvSpPr>
        <p:spPr>
          <a:xfrm>
            <a:off x="5386935" y="1599351"/>
            <a:ext cx="6800624" cy="841641"/>
          </a:xfrm>
          <a:prstGeom prst="rect">
            <a:avLst/>
          </a:prstGeom>
          <a:noFill/>
        </p:spPr>
        <p:txBody>
          <a:bodyPr wrap="square" rtlCol="0">
            <a:spAutoFit/>
          </a:bodyPr>
          <a:lstStyle/>
          <a:p>
            <a:r>
              <a:rPr lang="en-US" b="0" dirty="0"/>
              <a:t>Remember the container architecture, its very fast, but each container is visible to the host machine as a stand alone process and the containers share the host machine’s kernel </a:t>
            </a:r>
            <a:endParaRPr lang="en-US" dirty="0"/>
          </a:p>
        </p:txBody>
      </p:sp>
      <p:sp>
        <p:nvSpPr>
          <p:cNvPr id="30" name="TextBox 29">
            <a:extLst>
              <a:ext uri="{FF2B5EF4-FFF2-40B4-BE49-F238E27FC236}">
                <a16:creationId xmlns:a16="http://schemas.microsoft.com/office/drawing/2014/main" id="{C1CF191D-A6C2-A18B-570F-CF4EAA7218A0}"/>
              </a:ext>
            </a:extLst>
          </p:cNvPr>
          <p:cNvSpPr txBox="1"/>
          <p:nvPr/>
        </p:nvSpPr>
        <p:spPr>
          <a:xfrm>
            <a:off x="5386934" y="4852216"/>
            <a:ext cx="6800625" cy="841641"/>
          </a:xfrm>
          <a:prstGeom prst="rect">
            <a:avLst/>
          </a:prstGeom>
          <a:noFill/>
        </p:spPr>
        <p:txBody>
          <a:bodyPr wrap="square" rtlCol="0">
            <a:spAutoFit/>
          </a:bodyPr>
          <a:lstStyle/>
          <a:p>
            <a:r>
              <a:rPr lang="en-US" b="0" dirty="0"/>
              <a:t>From the firecracker paper we see some of the potential security challenges of just using </a:t>
            </a:r>
            <a:r>
              <a:rPr lang="en-US" b="0" dirty="0" err="1"/>
              <a:t>linux</a:t>
            </a:r>
            <a:r>
              <a:rPr lang="en-US" b="0" dirty="0"/>
              <a:t> containers, a way to better isolate workloads is the KVM virtualization model on the left </a:t>
            </a:r>
            <a:endParaRPr lang="en-US" dirty="0"/>
          </a:p>
        </p:txBody>
      </p:sp>
      <p:pic>
        <p:nvPicPr>
          <p:cNvPr id="15" name="Graphic 14">
            <a:extLst>
              <a:ext uri="{FF2B5EF4-FFF2-40B4-BE49-F238E27FC236}">
                <a16:creationId xmlns:a16="http://schemas.microsoft.com/office/drawing/2014/main" id="{AABEC818-E288-AF19-7721-367EB180B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 y="1844036"/>
            <a:ext cx="4584159" cy="3429000"/>
          </a:xfrm>
          <a:prstGeom prst="rect">
            <a:avLst/>
          </a:prstGeom>
        </p:spPr>
      </p:pic>
    </p:spTree>
    <p:extLst>
      <p:ext uri="{BB962C8B-B14F-4D97-AF65-F5344CB8AC3E}">
        <p14:creationId xmlns:p14="http://schemas.microsoft.com/office/powerpoint/2010/main" val="1209493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14</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err="1"/>
              <a:t>FaaS</a:t>
            </a:r>
            <a:r>
              <a:rPr lang="en-US" dirty="0"/>
              <a:t> – AWS Lambda Architecture</a:t>
            </a:r>
          </a:p>
        </p:txBody>
      </p:sp>
      <p:sp>
        <p:nvSpPr>
          <p:cNvPr id="3" name="TextBox 2">
            <a:extLst>
              <a:ext uri="{FF2B5EF4-FFF2-40B4-BE49-F238E27FC236}">
                <a16:creationId xmlns:a16="http://schemas.microsoft.com/office/drawing/2014/main" id="{77D154B8-D44F-D0F3-3FE8-905C31EE302A}"/>
              </a:ext>
            </a:extLst>
          </p:cNvPr>
          <p:cNvSpPr txBox="1"/>
          <p:nvPr/>
        </p:nvSpPr>
        <p:spPr>
          <a:xfrm>
            <a:off x="609600" y="843376"/>
            <a:ext cx="11615895" cy="343043"/>
          </a:xfrm>
          <a:prstGeom prst="rect">
            <a:avLst/>
          </a:prstGeom>
          <a:noFill/>
        </p:spPr>
        <p:txBody>
          <a:bodyPr wrap="square" rtlCol="0">
            <a:spAutoFit/>
          </a:bodyPr>
          <a:lstStyle/>
          <a:p>
            <a:r>
              <a:rPr lang="en-US" b="0" dirty="0"/>
              <a:t>Why do we need lambda if we have containers, they start fast after all?</a:t>
            </a:r>
            <a:endParaRPr lang="en-US" dirty="0"/>
          </a:p>
        </p:txBody>
      </p:sp>
      <p:sp>
        <p:nvSpPr>
          <p:cNvPr id="23" name="TextBox 22">
            <a:extLst>
              <a:ext uri="{FF2B5EF4-FFF2-40B4-BE49-F238E27FC236}">
                <a16:creationId xmlns:a16="http://schemas.microsoft.com/office/drawing/2014/main" id="{479340D2-A448-9F41-0603-41BD10B73377}"/>
              </a:ext>
            </a:extLst>
          </p:cNvPr>
          <p:cNvSpPr txBox="1"/>
          <p:nvPr/>
        </p:nvSpPr>
        <p:spPr>
          <a:xfrm>
            <a:off x="4609003" y="1584963"/>
            <a:ext cx="6800624" cy="592278"/>
          </a:xfrm>
          <a:prstGeom prst="rect">
            <a:avLst/>
          </a:prstGeom>
          <a:noFill/>
        </p:spPr>
        <p:txBody>
          <a:bodyPr wrap="square" rtlCol="0">
            <a:spAutoFit/>
          </a:bodyPr>
          <a:lstStyle/>
          <a:p>
            <a:r>
              <a:rPr lang="en-US" b="0" dirty="0"/>
              <a:t>Equivalent to a container, but much more secure since they don’t ride directly on the guest OS</a:t>
            </a:r>
            <a:endParaRPr lang="en-US" dirty="0"/>
          </a:p>
        </p:txBody>
      </p:sp>
      <p:pic>
        <p:nvPicPr>
          <p:cNvPr id="5" name="Picture 4">
            <a:extLst>
              <a:ext uri="{FF2B5EF4-FFF2-40B4-BE49-F238E27FC236}">
                <a16:creationId xmlns:a16="http://schemas.microsoft.com/office/drawing/2014/main" id="{88CBF7CD-4CBE-1AEE-D4F4-019D930E95E7}"/>
              </a:ext>
            </a:extLst>
          </p:cNvPr>
          <p:cNvPicPr>
            <a:picLocks noChangeAspect="1"/>
          </p:cNvPicPr>
          <p:nvPr/>
        </p:nvPicPr>
        <p:blipFill rotWithShape="1">
          <a:blip r:embed="rId2"/>
          <a:srcRect l="50768"/>
          <a:stretch/>
        </p:blipFill>
        <p:spPr>
          <a:xfrm>
            <a:off x="706056" y="1631540"/>
            <a:ext cx="3356658" cy="3594919"/>
          </a:xfrm>
          <a:prstGeom prst="rect">
            <a:avLst/>
          </a:prstGeom>
        </p:spPr>
      </p:pic>
      <p:cxnSp>
        <p:nvCxnSpPr>
          <p:cNvPr id="9" name="Straight Connector 8">
            <a:extLst>
              <a:ext uri="{FF2B5EF4-FFF2-40B4-BE49-F238E27FC236}">
                <a16:creationId xmlns:a16="http://schemas.microsoft.com/office/drawing/2014/main" id="{E4014329-27D0-EBF9-798F-6D80E5059FBC}"/>
              </a:ext>
            </a:extLst>
          </p:cNvPr>
          <p:cNvCxnSpPr>
            <a:cxnSpLocks/>
            <a:endCxn id="23" idx="1"/>
          </p:cNvCxnSpPr>
          <p:nvPr/>
        </p:nvCxnSpPr>
        <p:spPr>
          <a:xfrm flipV="1">
            <a:off x="3067291" y="1881102"/>
            <a:ext cx="1541712" cy="873673"/>
          </a:xfrm>
          <a:prstGeom prst="line">
            <a:avLst/>
          </a:prstGeom>
          <a:ln w="63500">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DDCADE8-0470-502B-2C5E-D458E5731441}"/>
              </a:ext>
            </a:extLst>
          </p:cNvPr>
          <p:cNvCxnSpPr>
            <a:cxnSpLocks/>
          </p:cNvCxnSpPr>
          <p:nvPr/>
        </p:nvCxnSpPr>
        <p:spPr>
          <a:xfrm flipV="1">
            <a:off x="2976623" y="2700751"/>
            <a:ext cx="1541712" cy="998290"/>
          </a:xfrm>
          <a:prstGeom prst="line">
            <a:avLst/>
          </a:prstGeom>
          <a:ln w="63500">
            <a:head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17D9CA-C6B3-9DBE-F25A-B013439EA957}"/>
              </a:ext>
            </a:extLst>
          </p:cNvPr>
          <p:cNvSpPr txBox="1"/>
          <p:nvPr/>
        </p:nvSpPr>
        <p:spPr>
          <a:xfrm>
            <a:off x="4626088" y="2564301"/>
            <a:ext cx="6800624" cy="592342"/>
          </a:xfrm>
          <a:prstGeom prst="rect">
            <a:avLst/>
          </a:prstGeom>
          <a:noFill/>
        </p:spPr>
        <p:txBody>
          <a:bodyPr wrap="square" rtlCol="0">
            <a:spAutoFit/>
          </a:bodyPr>
          <a:lstStyle/>
          <a:p>
            <a:r>
              <a:rPr lang="en-US" b="0" dirty="0"/>
              <a:t>Virtual Machine Managers tend to be large and complex pieces of software, and thus have slow startup times</a:t>
            </a:r>
            <a:endParaRPr lang="en-US" dirty="0"/>
          </a:p>
        </p:txBody>
      </p:sp>
    </p:spTree>
    <p:extLst>
      <p:ext uri="{BB962C8B-B14F-4D97-AF65-F5344CB8AC3E}">
        <p14:creationId xmlns:p14="http://schemas.microsoft.com/office/powerpoint/2010/main" val="192389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15</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err="1"/>
              <a:t>FaaS</a:t>
            </a:r>
            <a:r>
              <a:rPr lang="en-US" dirty="0"/>
              <a:t> – AWS Lambda Architecture</a:t>
            </a:r>
          </a:p>
        </p:txBody>
      </p:sp>
      <p:pic>
        <p:nvPicPr>
          <p:cNvPr id="5" name="Picture 4">
            <a:extLst>
              <a:ext uri="{FF2B5EF4-FFF2-40B4-BE49-F238E27FC236}">
                <a16:creationId xmlns:a16="http://schemas.microsoft.com/office/drawing/2014/main" id="{88CBF7CD-4CBE-1AEE-D4F4-019D930E95E7}"/>
              </a:ext>
            </a:extLst>
          </p:cNvPr>
          <p:cNvPicPr>
            <a:picLocks noChangeAspect="1"/>
          </p:cNvPicPr>
          <p:nvPr/>
        </p:nvPicPr>
        <p:blipFill rotWithShape="1">
          <a:blip r:embed="rId2"/>
          <a:srcRect l="50768"/>
          <a:stretch/>
        </p:blipFill>
        <p:spPr>
          <a:xfrm>
            <a:off x="706056" y="1631540"/>
            <a:ext cx="3356658" cy="3594919"/>
          </a:xfrm>
          <a:prstGeom prst="rect">
            <a:avLst/>
          </a:prstGeom>
        </p:spPr>
      </p:pic>
      <p:cxnSp>
        <p:nvCxnSpPr>
          <p:cNvPr id="14" name="Straight Connector 13">
            <a:extLst>
              <a:ext uri="{FF2B5EF4-FFF2-40B4-BE49-F238E27FC236}">
                <a16:creationId xmlns:a16="http://schemas.microsoft.com/office/drawing/2014/main" id="{3D1AB16C-A3A6-5772-6218-CB4082193894}"/>
              </a:ext>
            </a:extLst>
          </p:cNvPr>
          <p:cNvCxnSpPr>
            <a:cxnSpLocks/>
          </p:cNvCxnSpPr>
          <p:nvPr/>
        </p:nvCxnSpPr>
        <p:spPr>
          <a:xfrm flipV="1">
            <a:off x="3067291" y="1423686"/>
            <a:ext cx="1516284" cy="2294760"/>
          </a:xfrm>
          <a:prstGeom prst="line">
            <a:avLst/>
          </a:prstGeom>
          <a:ln w="63500">
            <a:head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441D06C-0285-6C29-B070-71409A29C039}"/>
              </a:ext>
            </a:extLst>
          </p:cNvPr>
          <p:cNvSpPr txBox="1"/>
          <p:nvPr/>
        </p:nvSpPr>
        <p:spPr>
          <a:xfrm>
            <a:off x="4685320" y="1039198"/>
            <a:ext cx="6800624" cy="592342"/>
          </a:xfrm>
          <a:prstGeom prst="rect">
            <a:avLst/>
          </a:prstGeom>
          <a:noFill/>
        </p:spPr>
        <p:txBody>
          <a:bodyPr wrap="square" rtlCol="0">
            <a:spAutoFit/>
          </a:bodyPr>
          <a:lstStyle/>
          <a:p>
            <a:r>
              <a:rPr lang="en-US" b="0" dirty="0"/>
              <a:t>Firecracker is a highly optimized VMM along with a Micro VM that is designed from the ground up to support serverless workloads. </a:t>
            </a:r>
            <a:endParaRPr lang="en-US" dirty="0"/>
          </a:p>
        </p:txBody>
      </p:sp>
      <p:sp>
        <p:nvSpPr>
          <p:cNvPr id="10" name="Rectangle 9">
            <a:extLst>
              <a:ext uri="{FF2B5EF4-FFF2-40B4-BE49-F238E27FC236}">
                <a16:creationId xmlns:a16="http://schemas.microsoft.com/office/drawing/2014/main" id="{8E99FC50-D6DB-961D-245F-3129813692FA}"/>
              </a:ext>
            </a:extLst>
          </p:cNvPr>
          <p:cNvSpPr/>
          <p:nvPr/>
        </p:nvSpPr>
        <p:spPr>
          <a:xfrm>
            <a:off x="1921397" y="3486875"/>
            <a:ext cx="1145894" cy="4611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tx1"/>
                </a:solidFill>
                <a:latin typeface="Helvetica" pitchFamily="2" charset="0"/>
              </a:rPr>
              <a:t>Firecracker VMM</a:t>
            </a:r>
          </a:p>
        </p:txBody>
      </p:sp>
      <p:sp>
        <p:nvSpPr>
          <p:cNvPr id="15" name="Rectangle 14">
            <a:extLst>
              <a:ext uri="{FF2B5EF4-FFF2-40B4-BE49-F238E27FC236}">
                <a16:creationId xmlns:a16="http://schemas.microsoft.com/office/drawing/2014/main" id="{3F6D0AF0-D219-F8D4-3580-257434A3C54F}"/>
              </a:ext>
            </a:extLst>
          </p:cNvPr>
          <p:cNvSpPr/>
          <p:nvPr/>
        </p:nvSpPr>
        <p:spPr>
          <a:xfrm>
            <a:off x="810228" y="3489907"/>
            <a:ext cx="1041722" cy="4611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tx1"/>
                </a:solidFill>
                <a:latin typeface="Helvetica" pitchFamily="2" charset="0"/>
              </a:rPr>
              <a:t>Micro</a:t>
            </a:r>
            <a:br>
              <a:rPr lang="en-US" sz="1400" b="0" dirty="0">
                <a:solidFill>
                  <a:schemeClr val="tx1"/>
                </a:solidFill>
                <a:latin typeface="Helvetica" pitchFamily="2" charset="0"/>
              </a:rPr>
            </a:br>
            <a:r>
              <a:rPr lang="en-US" sz="1400" b="0" dirty="0">
                <a:solidFill>
                  <a:schemeClr val="tx1"/>
                </a:solidFill>
                <a:latin typeface="Helvetica" pitchFamily="2" charset="0"/>
              </a:rPr>
              <a:t>VM</a:t>
            </a:r>
          </a:p>
        </p:txBody>
      </p:sp>
      <p:pic>
        <p:nvPicPr>
          <p:cNvPr id="28674" name="Picture 2">
            <a:extLst>
              <a:ext uri="{FF2B5EF4-FFF2-40B4-BE49-F238E27FC236}">
                <a16:creationId xmlns:a16="http://schemas.microsoft.com/office/drawing/2014/main" id="{E9217CBD-89E6-ECDB-FA9F-A61A6868D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916" y="1971121"/>
            <a:ext cx="4722470" cy="39861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CBE0A93F-36BB-2E62-F463-050F9B5E0689}"/>
              </a:ext>
            </a:extLst>
          </p:cNvPr>
          <p:cNvSpPr/>
          <p:nvPr/>
        </p:nvSpPr>
        <p:spPr>
          <a:xfrm>
            <a:off x="462987" y="3371850"/>
            <a:ext cx="3507129" cy="1281173"/>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Brace 6">
            <a:extLst>
              <a:ext uri="{FF2B5EF4-FFF2-40B4-BE49-F238E27FC236}">
                <a16:creationId xmlns:a16="http://schemas.microsoft.com/office/drawing/2014/main" id="{25907AFB-3C68-9D53-FC4D-30D6CC75F00A}"/>
              </a:ext>
            </a:extLst>
          </p:cNvPr>
          <p:cNvSpPr/>
          <p:nvPr/>
        </p:nvSpPr>
        <p:spPr>
          <a:xfrm>
            <a:off x="5104435" y="1936595"/>
            <a:ext cx="625034" cy="4128539"/>
          </a:xfrm>
          <a:prstGeom prst="leftBrace">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C7425F9-F325-67FB-9E7E-6691C46C2212}"/>
              </a:ext>
            </a:extLst>
          </p:cNvPr>
          <p:cNvCxnSpPr>
            <a:cxnSpLocks/>
          </p:cNvCxnSpPr>
          <p:nvPr/>
        </p:nvCxnSpPr>
        <p:spPr>
          <a:xfrm flipV="1">
            <a:off x="3970116" y="4000864"/>
            <a:ext cx="1134319" cy="2263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03FD3E-83EB-AF15-3EED-009796F39D0C}"/>
              </a:ext>
            </a:extLst>
          </p:cNvPr>
          <p:cNvSpPr txBox="1"/>
          <p:nvPr/>
        </p:nvSpPr>
        <p:spPr>
          <a:xfrm>
            <a:off x="609600" y="645826"/>
            <a:ext cx="10526038" cy="342979"/>
          </a:xfrm>
          <a:prstGeom prst="rect">
            <a:avLst/>
          </a:prstGeom>
          <a:noFill/>
        </p:spPr>
        <p:txBody>
          <a:bodyPr wrap="square" rtlCol="0">
            <a:spAutoFit/>
          </a:bodyPr>
          <a:lstStyle/>
          <a:p>
            <a:r>
              <a:rPr lang="en-US" b="0" dirty="0"/>
              <a:t>Why did I assign the firecracker paper?</a:t>
            </a:r>
            <a:endParaRPr lang="en-US" dirty="0"/>
          </a:p>
        </p:txBody>
      </p:sp>
    </p:spTree>
    <p:extLst>
      <p:ext uri="{BB962C8B-B14F-4D97-AF65-F5344CB8AC3E}">
        <p14:creationId xmlns:p14="http://schemas.microsoft.com/office/powerpoint/2010/main" val="1188811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16</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err="1"/>
              <a:t>FaaS</a:t>
            </a:r>
            <a:r>
              <a:rPr lang="en-US" dirty="0"/>
              <a:t> – AWS Lambda Architecture</a:t>
            </a:r>
          </a:p>
        </p:txBody>
      </p:sp>
      <p:sp>
        <p:nvSpPr>
          <p:cNvPr id="17" name="TextBox 16">
            <a:extLst>
              <a:ext uri="{FF2B5EF4-FFF2-40B4-BE49-F238E27FC236}">
                <a16:creationId xmlns:a16="http://schemas.microsoft.com/office/drawing/2014/main" id="{D441D06C-0285-6C29-B070-71409A29C039}"/>
              </a:ext>
            </a:extLst>
          </p:cNvPr>
          <p:cNvSpPr txBox="1"/>
          <p:nvPr/>
        </p:nvSpPr>
        <p:spPr>
          <a:xfrm>
            <a:off x="6007260" y="1039198"/>
            <a:ext cx="5478683" cy="342979"/>
          </a:xfrm>
          <a:prstGeom prst="rect">
            <a:avLst/>
          </a:prstGeom>
          <a:noFill/>
        </p:spPr>
        <p:txBody>
          <a:bodyPr wrap="square" rtlCol="0">
            <a:spAutoFit/>
          </a:bodyPr>
          <a:lstStyle/>
          <a:p>
            <a:r>
              <a:rPr lang="en-US" b="0" dirty="0"/>
              <a:t>Lambda code is here</a:t>
            </a:r>
            <a:endParaRPr lang="en-US" dirty="0"/>
          </a:p>
        </p:txBody>
      </p:sp>
      <p:cxnSp>
        <p:nvCxnSpPr>
          <p:cNvPr id="18" name="Straight Connector 17">
            <a:extLst>
              <a:ext uri="{FF2B5EF4-FFF2-40B4-BE49-F238E27FC236}">
                <a16:creationId xmlns:a16="http://schemas.microsoft.com/office/drawing/2014/main" id="{FC7425F9-F325-67FB-9E7E-6691C46C2212}"/>
              </a:ext>
            </a:extLst>
          </p:cNvPr>
          <p:cNvCxnSpPr>
            <a:cxnSpLocks/>
          </p:cNvCxnSpPr>
          <p:nvPr/>
        </p:nvCxnSpPr>
        <p:spPr>
          <a:xfrm flipV="1">
            <a:off x="3970116" y="4000864"/>
            <a:ext cx="1134319" cy="2263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pic>
        <p:nvPicPr>
          <p:cNvPr id="30722" name="Picture 2" descr="Kyle Jones">
            <a:extLst>
              <a:ext uri="{FF2B5EF4-FFF2-40B4-BE49-F238E27FC236}">
                <a16:creationId xmlns:a16="http://schemas.microsoft.com/office/drawing/2014/main" id="{99EBB5B0-151B-97D1-4ADB-D2ABC029E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35" y="2610194"/>
            <a:ext cx="4521200" cy="24003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3D1AB16C-A3A6-5772-6218-CB4082193894}"/>
              </a:ext>
            </a:extLst>
          </p:cNvPr>
          <p:cNvCxnSpPr>
            <a:cxnSpLocks/>
            <a:endCxn id="17" idx="1"/>
          </p:cNvCxnSpPr>
          <p:nvPr/>
        </p:nvCxnSpPr>
        <p:spPr>
          <a:xfrm flipV="1">
            <a:off x="4165600" y="1210688"/>
            <a:ext cx="1841660" cy="2041798"/>
          </a:xfrm>
          <a:prstGeom prst="line">
            <a:avLst/>
          </a:prstGeom>
          <a:ln w="63500">
            <a:head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432130C-62C8-258B-AF05-0317A8351778}"/>
              </a:ext>
            </a:extLst>
          </p:cNvPr>
          <p:cNvSpPr txBox="1"/>
          <p:nvPr/>
        </p:nvSpPr>
        <p:spPr>
          <a:xfrm>
            <a:off x="6007260" y="3678758"/>
            <a:ext cx="5478683" cy="1838773"/>
          </a:xfrm>
          <a:prstGeom prst="rect">
            <a:avLst/>
          </a:prstGeom>
          <a:noFill/>
        </p:spPr>
        <p:txBody>
          <a:bodyPr wrap="square" rtlCol="0">
            <a:spAutoFit/>
          </a:bodyPr>
          <a:lstStyle/>
          <a:p>
            <a:r>
              <a:rPr lang="en-US" b="0" dirty="0"/>
              <a:t>Firecracker has been tested and proven via billions of lambda serverless executions and </a:t>
            </a:r>
            <a:r>
              <a:rPr lang="en-US" b="0" dirty="0" err="1"/>
              <a:t>fargate</a:t>
            </a:r>
            <a:r>
              <a:rPr lang="en-US" b="0" dirty="0"/>
              <a:t> container invocations</a:t>
            </a:r>
          </a:p>
          <a:p>
            <a:endParaRPr lang="en-US" b="0" dirty="0"/>
          </a:p>
          <a:p>
            <a:r>
              <a:rPr lang="en-US" b="0" dirty="0"/>
              <a:t>Startup time is about 100ms</a:t>
            </a:r>
            <a:br>
              <a:rPr lang="en-US" b="0" dirty="0"/>
            </a:br>
            <a:br>
              <a:rPr lang="en-US" b="0" dirty="0"/>
            </a:br>
            <a:r>
              <a:rPr lang="en-US" b="0" dirty="0"/>
              <a:t>Density is about 4000 instances per host</a:t>
            </a:r>
            <a:endParaRPr lang="en-US" dirty="0"/>
          </a:p>
        </p:txBody>
      </p:sp>
      <p:cxnSp>
        <p:nvCxnSpPr>
          <p:cNvPr id="19" name="Straight Connector 18">
            <a:extLst>
              <a:ext uri="{FF2B5EF4-FFF2-40B4-BE49-F238E27FC236}">
                <a16:creationId xmlns:a16="http://schemas.microsoft.com/office/drawing/2014/main" id="{5FB4D834-67FB-36CB-66A3-CBA22C3AF517}"/>
              </a:ext>
            </a:extLst>
          </p:cNvPr>
          <p:cNvCxnSpPr>
            <a:cxnSpLocks/>
          </p:cNvCxnSpPr>
          <p:nvPr/>
        </p:nvCxnSpPr>
        <p:spPr>
          <a:xfrm flipV="1">
            <a:off x="1453588" y="1553667"/>
            <a:ext cx="641430" cy="1556924"/>
          </a:xfrm>
          <a:prstGeom prst="line">
            <a:avLst/>
          </a:prstGeom>
          <a:ln w="63500">
            <a:head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3B0976C-10AF-A569-C5D2-9188C79F6728}"/>
              </a:ext>
            </a:extLst>
          </p:cNvPr>
          <p:cNvSpPr txBox="1"/>
          <p:nvPr/>
        </p:nvSpPr>
        <p:spPr>
          <a:xfrm>
            <a:off x="2095018" y="1211349"/>
            <a:ext cx="5478683" cy="342979"/>
          </a:xfrm>
          <a:prstGeom prst="rect">
            <a:avLst/>
          </a:prstGeom>
          <a:noFill/>
        </p:spPr>
        <p:txBody>
          <a:bodyPr wrap="square" rtlCol="0">
            <a:spAutoFit/>
          </a:bodyPr>
          <a:lstStyle/>
          <a:p>
            <a:r>
              <a:rPr lang="en-US" b="0" dirty="0"/>
              <a:t>RESTful control plane</a:t>
            </a:r>
            <a:endParaRPr lang="en-US" dirty="0"/>
          </a:p>
        </p:txBody>
      </p:sp>
      <p:cxnSp>
        <p:nvCxnSpPr>
          <p:cNvPr id="21" name="Straight Connector 20">
            <a:extLst>
              <a:ext uri="{FF2B5EF4-FFF2-40B4-BE49-F238E27FC236}">
                <a16:creationId xmlns:a16="http://schemas.microsoft.com/office/drawing/2014/main" id="{4BFDF923-989C-A55B-4440-CF712ECB0913}"/>
              </a:ext>
            </a:extLst>
          </p:cNvPr>
          <p:cNvCxnSpPr>
            <a:cxnSpLocks/>
          </p:cNvCxnSpPr>
          <p:nvPr/>
        </p:nvCxnSpPr>
        <p:spPr>
          <a:xfrm flipV="1">
            <a:off x="4537275" y="1726479"/>
            <a:ext cx="1863525" cy="1879036"/>
          </a:xfrm>
          <a:prstGeom prst="line">
            <a:avLst/>
          </a:prstGeom>
          <a:ln w="63500">
            <a:head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8496333-79DA-C38C-086F-43E0FBB660B1}"/>
              </a:ext>
            </a:extLst>
          </p:cNvPr>
          <p:cNvSpPr txBox="1"/>
          <p:nvPr/>
        </p:nvSpPr>
        <p:spPr>
          <a:xfrm>
            <a:off x="6417519" y="1546392"/>
            <a:ext cx="5478683" cy="342979"/>
          </a:xfrm>
          <a:prstGeom prst="rect">
            <a:avLst/>
          </a:prstGeom>
          <a:noFill/>
        </p:spPr>
        <p:txBody>
          <a:bodyPr wrap="square" rtlCol="0">
            <a:spAutoFit/>
          </a:bodyPr>
          <a:lstStyle/>
          <a:p>
            <a:r>
              <a:rPr lang="en-US" b="0" dirty="0"/>
              <a:t>Essentially the packaged Lambda container</a:t>
            </a:r>
            <a:endParaRPr lang="en-US" dirty="0"/>
          </a:p>
        </p:txBody>
      </p:sp>
      <p:cxnSp>
        <p:nvCxnSpPr>
          <p:cNvPr id="25" name="Straight Connector 24">
            <a:extLst>
              <a:ext uri="{FF2B5EF4-FFF2-40B4-BE49-F238E27FC236}">
                <a16:creationId xmlns:a16="http://schemas.microsoft.com/office/drawing/2014/main" id="{98A41E21-B07A-6275-E229-D74F709C9E5C}"/>
              </a:ext>
            </a:extLst>
          </p:cNvPr>
          <p:cNvCxnSpPr>
            <a:cxnSpLocks/>
          </p:cNvCxnSpPr>
          <p:nvPr/>
        </p:nvCxnSpPr>
        <p:spPr>
          <a:xfrm flipV="1">
            <a:off x="3854370" y="2726233"/>
            <a:ext cx="2897528" cy="1406582"/>
          </a:xfrm>
          <a:prstGeom prst="line">
            <a:avLst/>
          </a:prstGeom>
          <a:ln w="63500">
            <a:head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AD1ED44-36CC-4B0C-BED8-416962C18F04}"/>
              </a:ext>
            </a:extLst>
          </p:cNvPr>
          <p:cNvSpPr txBox="1"/>
          <p:nvPr/>
        </p:nvSpPr>
        <p:spPr>
          <a:xfrm>
            <a:off x="6775048" y="2438704"/>
            <a:ext cx="5478683" cy="342979"/>
          </a:xfrm>
          <a:prstGeom prst="rect">
            <a:avLst/>
          </a:prstGeom>
          <a:noFill/>
        </p:spPr>
        <p:txBody>
          <a:bodyPr wrap="square" rtlCol="0">
            <a:spAutoFit/>
          </a:bodyPr>
          <a:lstStyle/>
          <a:p>
            <a:r>
              <a:rPr lang="en-US" b="0" dirty="0"/>
              <a:t>Attachment/Detachment point to </a:t>
            </a:r>
            <a:r>
              <a:rPr lang="en-US" b="0" dirty="0" err="1"/>
              <a:t>microVM</a:t>
            </a:r>
            <a:endParaRPr lang="en-US" dirty="0"/>
          </a:p>
        </p:txBody>
      </p:sp>
    </p:spTree>
    <p:extLst>
      <p:ext uri="{BB962C8B-B14F-4D97-AF65-F5344CB8AC3E}">
        <p14:creationId xmlns:p14="http://schemas.microsoft.com/office/powerpoint/2010/main" val="2687326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10;&#10;Description automatically generated">
            <a:extLst>
              <a:ext uri="{FF2B5EF4-FFF2-40B4-BE49-F238E27FC236}">
                <a16:creationId xmlns:a16="http://schemas.microsoft.com/office/drawing/2014/main" id="{BFE62566-5C04-6F2C-0979-6B96C14F24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87" y="1956116"/>
            <a:ext cx="6755655" cy="3178064"/>
          </a:xfrm>
          <a:prstGeom prst="rect">
            <a:avLst/>
          </a:prstGeom>
        </p:spPr>
      </p:pic>
      <p:sp>
        <p:nvSpPr>
          <p:cNvPr id="33" name="Rectangle 32">
            <a:extLst>
              <a:ext uri="{FF2B5EF4-FFF2-40B4-BE49-F238E27FC236}">
                <a16:creationId xmlns:a16="http://schemas.microsoft.com/office/drawing/2014/main" id="{52EE2660-A012-D5F4-85D6-3EF3421F61D3}"/>
              </a:ext>
            </a:extLst>
          </p:cNvPr>
          <p:cNvSpPr/>
          <p:nvPr/>
        </p:nvSpPr>
        <p:spPr>
          <a:xfrm>
            <a:off x="3161920" y="824294"/>
            <a:ext cx="2002418" cy="11867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0" dirty="0">
                <a:solidFill>
                  <a:schemeClr val="tx1"/>
                </a:solidFill>
                <a:latin typeface="Helvetica" pitchFamily="2" charset="0"/>
              </a:rPr>
              <a:t>Scheduler</a:t>
            </a:r>
          </a:p>
        </p:txBody>
      </p:sp>
      <p:sp>
        <p:nvSpPr>
          <p:cNvPr id="4" name="Slide Number Placeholder 4"/>
          <p:cNvSpPr>
            <a:spLocks noGrp="1"/>
          </p:cNvSpPr>
          <p:nvPr>
            <p:ph type="sldNum" sz="quarter" idx="11"/>
          </p:nvPr>
        </p:nvSpPr>
        <p:spPr/>
        <p:txBody>
          <a:bodyPr/>
          <a:lstStyle/>
          <a:p>
            <a:fld id="{6A4E8E82-B71F-A446-92B7-F7D70F811AA7}" type="slidenum">
              <a:rPr lang="en-US"/>
              <a:pPr/>
              <a:t>17</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err="1"/>
              <a:t>Caas</a:t>
            </a:r>
            <a:r>
              <a:rPr lang="en-US" dirty="0"/>
              <a:t>/</a:t>
            </a:r>
            <a:r>
              <a:rPr lang="en-US" dirty="0" err="1"/>
              <a:t>FaaS</a:t>
            </a:r>
            <a:r>
              <a:rPr lang="en-US" dirty="0"/>
              <a:t> </a:t>
            </a:r>
            <a:r>
              <a:rPr lang="en-US" dirty="0" err="1"/>
              <a:t>Hybird</a:t>
            </a:r>
            <a:r>
              <a:rPr lang="en-US" dirty="0"/>
              <a:t> – AWS </a:t>
            </a:r>
            <a:r>
              <a:rPr lang="en-US" dirty="0" err="1"/>
              <a:t>Fargate</a:t>
            </a:r>
            <a:endParaRPr lang="en-US" dirty="0"/>
          </a:p>
        </p:txBody>
      </p:sp>
      <p:sp>
        <p:nvSpPr>
          <p:cNvPr id="20" name="TextBox 19">
            <a:extLst>
              <a:ext uri="{FF2B5EF4-FFF2-40B4-BE49-F238E27FC236}">
                <a16:creationId xmlns:a16="http://schemas.microsoft.com/office/drawing/2014/main" id="{73B0976C-10AF-A569-C5D2-9188C79F6728}"/>
              </a:ext>
            </a:extLst>
          </p:cNvPr>
          <p:cNvSpPr txBox="1"/>
          <p:nvPr/>
        </p:nvSpPr>
        <p:spPr>
          <a:xfrm>
            <a:off x="462986" y="5294880"/>
            <a:ext cx="7716509" cy="1340175"/>
          </a:xfrm>
          <a:prstGeom prst="rect">
            <a:avLst/>
          </a:prstGeom>
          <a:noFill/>
        </p:spPr>
        <p:txBody>
          <a:bodyPr wrap="square" rtlCol="0">
            <a:spAutoFit/>
          </a:bodyPr>
          <a:lstStyle/>
          <a:p>
            <a:r>
              <a:rPr lang="en-US" b="0" dirty="0"/>
              <a:t>Recall, the Kubernetes architecture has predefined nodes spun up, where each node runs one or more workloads via pods.  Generally, nodes have a preconfigured number of pods that they start and can scale up and down from there.  Scaling pods generally takes in the order of seconds with the default scheduler, microseconds with </a:t>
            </a:r>
            <a:r>
              <a:rPr lang="en-US" b="0" dirty="0" err="1"/>
              <a:t>fargate</a:t>
            </a:r>
            <a:r>
              <a:rPr lang="en-US" b="0" dirty="0"/>
              <a:t> and firecracker </a:t>
            </a:r>
            <a:endParaRPr lang="en-US" dirty="0"/>
          </a:p>
        </p:txBody>
      </p:sp>
      <p:sp>
        <p:nvSpPr>
          <p:cNvPr id="22" name="Rounded Rectangle 21">
            <a:extLst>
              <a:ext uri="{FF2B5EF4-FFF2-40B4-BE49-F238E27FC236}">
                <a16:creationId xmlns:a16="http://schemas.microsoft.com/office/drawing/2014/main" id="{E1F11AA8-5226-64C8-FDA8-D56541E572F2}"/>
              </a:ext>
            </a:extLst>
          </p:cNvPr>
          <p:cNvSpPr/>
          <p:nvPr/>
        </p:nvSpPr>
        <p:spPr>
          <a:xfrm>
            <a:off x="3080795" y="2639660"/>
            <a:ext cx="3181110" cy="2337454"/>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1489441-B512-6866-B38A-ADA9AE0AE6D9}"/>
              </a:ext>
            </a:extLst>
          </p:cNvPr>
          <p:cNvCxnSpPr>
            <a:cxnSpLocks/>
          </p:cNvCxnSpPr>
          <p:nvPr/>
        </p:nvCxnSpPr>
        <p:spPr>
          <a:xfrm flipH="1">
            <a:off x="2986269" y="4977114"/>
            <a:ext cx="625032" cy="341179"/>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B4D834-67FB-36CB-66A3-CBA22C3AF517}"/>
              </a:ext>
            </a:extLst>
          </p:cNvPr>
          <p:cNvCxnSpPr>
            <a:cxnSpLocks/>
          </p:cNvCxnSpPr>
          <p:nvPr/>
        </p:nvCxnSpPr>
        <p:spPr>
          <a:xfrm flipV="1">
            <a:off x="6096000" y="1209762"/>
            <a:ext cx="2434543" cy="1429898"/>
          </a:xfrm>
          <a:prstGeom prst="line">
            <a:avLst/>
          </a:prstGeom>
          <a:ln w="63500">
            <a:head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0507246-7FAD-1F5F-D836-97CD62A6840C}"/>
              </a:ext>
            </a:extLst>
          </p:cNvPr>
          <p:cNvSpPr/>
          <p:nvPr/>
        </p:nvSpPr>
        <p:spPr>
          <a:xfrm>
            <a:off x="8530543" y="3347278"/>
            <a:ext cx="2581152" cy="3218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tx1"/>
                </a:solidFill>
                <a:latin typeface="Helvetica" pitchFamily="2" charset="0"/>
              </a:rPr>
              <a:t>Firecracker VMM</a:t>
            </a:r>
          </a:p>
        </p:txBody>
      </p:sp>
      <p:sp>
        <p:nvSpPr>
          <p:cNvPr id="27" name="Rectangle 26">
            <a:extLst>
              <a:ext uri="{FF2B5EF4-FFF2-40B4-BE49-F238E27FC236}">
                <a16:creationId xmlns:a16="http://schemas.microsoft.com/office/drawing/2014/main" id="{559E2D39-4842-B4D2-2587-3F268437FEDB}"/>
              </a:ext>
            </a:extLst>
          </p:cNvPr>
          <p:cNvSpPr/>
          <p:nvPr/>
        </p:nvSpPr>
        <p:spPr>
          <a:xfrm>
            <a:off x="8530542" y="971628"/>
            <a:ext cx="2581153" cy="23085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0" dirty="0" err="1">
                <a:solidFill>
                  <a:schemeClr val="tx1"/>
                </a:solidFill>
                <a:latin typeface="Helvetica" pitchFamily="2" charset="0"/>
              </a:rPr>
              <a:t>MicroVM</a:t>
            </a:r>
            <a:r>
              <a:rPr lang="en-US" sz="1400" b="0" dirty="0">
                <a:solidFill>
                  <a:schemeClr val="tx1"/>
                </a:solidFill>
                <a:latin typeface="Helvetica" pitchFamily="2" charset="0"/>
              </a:rPr>
              <a:t> Slot</a:t>
            </a:r>
          </a:p>
        </p:txBody>
      </p:sp>
      <p:sp>
        <p:nvSpPr>
          <p:cNvPr id="28" name="Rectangle 27">
            <a:extLst>
              <a:ext uri="{FF2B5EF4-FFF2-40B4-BE49-F238E27FC236}">
                <a16:creationId xmlns:a16="http://schemas.microsoft.com/office/drawing/2014/main" id="{3D00A9EE-C1B9-7509-4534-A97EC3794630}"/>
              </a:ext>
            </a:extLst>
          </p:cNvPr>
          <p:cNvSpPr/>
          <p:nvPr/>
        </p:nvSpPr>
        <p:spPr>
          <a:xfrm>
            <a:off x="8690555" y="2916820"/>
            <a:ext cx="2268636" cy="2816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tx1"/>
                </a:solidFill>
                <a:latin typeface="Helvetica" pitchFamily="2" charset="0"/>
              </a:rPr>
              <a:t>Linux Kernel</a:t>
            </a:r>
          </a:p>
        </p:txBody>
      </p:sp>
      <p:sp>
        <p:nvSpPr>
          <p:cNvPr id="30" name="Rectangle 29">
            <a:extLst>
              <a:ext uri="{FF2B5EF4-FFF2-40B4-BE49-F238E27FC236}">
                <a16:creationId xmlns:a16="http://schemas.microsoft.com/office/drawing/2014/main" id="{90951D72-A320-E5F6-D5EF-BD6CE8592B41}"/>
              </a:ext>
            </a:extLst>
          </p:cNvPr>
          <p:cNvSpPr/>
          <p:nvPr/>
        </p:nvSpPr>
        <p:spPr>
          <a:xfrm>
            <a:off x="8690555" y="2210765"/>
            <a:ext cx="2268636" cy="6598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err="1">
                <a:solidFill>
                  <a:schemeClr val="tx1"/>
                </a:solidFill>
                <a:latin typeface="Helvetica" pitchFamily="2" charset="0"/>
              </a:rPr>
              <a:t>Fargate</a:t>
            </a:r>
            <a:r>
              <a:rPr lang="en-US" sz="1400" b="0" dirty="0">
                <a:solidFill>
                  <a:schemeClr val="tx1"/>
                </a:solidFill>
                <a:latin typeface="Helvetica" pitchFamily="2" charset="0"/>
              </a:rPr>
              <a:t> optimized Node Services (</a:t>
            </a:r>
            <a:r>
              <a:rPr lang="en-US" sz="1400" b="0" dirty="0" err="1">
                <a:solidFill>
                  <a:schemeClr val="tx1"/>
                </a:solidFill>
                <a:latin typeface="Helvetica" pitchFamily="2" charset="0"/>
              </a:rPr>
              <a:t>e.g</a:t>
            </a:r>
            <a:r>
              <a:rPr lang="en-US" sz="1400" b="0" dirty="0">
                <a:solidFill>
                  <a:schemeClr val="tx1"/>
                </a:solidFill>
                <a:latin typeface="Helvetica" pitchFamily="2" charset="0"/>
              </a:rPr>
              <a:t>, </a:t>
            </a:r>
            <a:r>
              <a:rPr lang="en-US" sz="1400" b="0" dirty="0" err="1">
                <a:solidFill>
                  <a:schemeClr val="tx1"/>
                </a:solidFill>
                <a:latin typeface="Helvetica" pitchFamily="2" charset="0"/>
              </a:rPr>
              <a:t>Kubelet</a:t>
            </a:r>
            <a:r>
              <a:rPr lang="en-US" sz="1400" b="0" dirty="0">
                <a:solidFill>
                  <a:schemeClr val="tx1"/>
                </a:solidFill>
                <a:latin typeface="Helvetica" pitchFamily="2" charset="0"/>
              </a:rPr>
              <a:t>, </a:t>
            </a:r>
            <a:r>
              <a:rPr lang="en-US" sz="1400" b="0" dirty="0" err="1">
                <a:solidFill>
                  <a:schemeClr val="tx1"/>
                </a:solidFill>
                <a:latin typeface="Helvetica" pitchFamily="2" charset="0"/>
              </a:rPr>
              <a:t>Kube</a:t>
            </a:r>
            <a:r>
              <a:rPr lang="en-US" sz="1400" b="0" dirty="0">
                <a:solidFill>
                  <a:schemeClr val="tx1"/>
                </a:solidFill>
                <a:latin typeface="Helvetica" pitchFamily="2" charset="0"/>
              </a:rPr>
              <a:t>-Proxy</a:t>
            </a:r>
          </a:p>
        </p:txBody>
      </p:sp>
      <p:sp>
        <p:nvSpPr>
          <p:cNvPr id="31" name="Rectangle 30">
            <a:extLst>
              <a:ext uri="{FF2B5EF4-FFF2-40B4-BE49-F238E27FC236}">
                <a16:creationId xmlns:a16="http://schemas.microsoft.com/office/drawing/2014/main" id="{A96DB786-DAA2-FF9D-79D0-1DB208DE9DE8}"/>
              </a:ext>
            </a:extLst>
          </p:cNvPr>
          <p:cNvSpPr/>
          <p:nvPr/>
        </p:nvSpPr>
        <p:spPr>
          <a:xfrm>
            <a:off x="3347117" y="1198586"/>
            <a:ext cx="1713050" cy="3036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err="1">
                <a:solidFill>
                  <a:schemeClr val="tx1"/>
                </a:solidFill>
                <a:latin typeface="Helvetica" pitchFamily="2" charset="0"/>
              </a:rPr>
              <a:t>Fargate</a:t>
            </a:r>
            <a:r>
              <a:rPr lang="en-US" sz="1400" b="0" dirty="0">
                <a:solidFill>
                  <a:schemeClr val="tx1"/>
                </a:solidFill>
                <a:latin typeface="Helvetica" pitchFamily="2" charset="0"/>
              </a:rPr>
              <a:t> Scheduler</a:t>
            </a:r>
          </a:p>
        </p:txBody>
      </p:sp>
      <p:sp>
        <p:nvSpPr>
          <p:cNvPr id="32" name="Rectangle 31">
            <a:extLst>
              <a:ext uri="{FF2B5EF4-FFF2-40B4-BE49-F238E27FC236}">
                <a16:creationId xmlns:a16="http://schemas.microsoft.com/office/drawing/2014/main" id="{09640C79-D556-3390-9106-93F20A33F427}"/>
              </a:ext>
            </a:extLst>
          </p:cNvPr>
          <p:cNvSpPr/>
          <p:nvPr/>
        </p:nvSpPr>
        <p:spPr>
          <a:xfrm>
            <a:off x="3347117" y="1502284"/>
            <a:ext cx="1713050" cy="3036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tx1"/>
                </a:solidFill>
                <a:latin typeface="Helvetica" pitchFamily="2" charset="0"/>
              </a:rPr>
              <a:t>Default Scheduler</a:t>
            </a:r>
          </a:p>
        </p:txBody>
      </p:sp>
      <p:sp>
        <p:nvSpPr>
          <p:cNvPr id="34" name="Rectangle 33">
            <a:extLst>
              <a:ext uri="{FF2B5EF4-FFF2-40B4-BE49-F238E27FC236}">
                <a16:creationId xmlns:a16="http://schemas.microsoft.com/office/drawing/2014/main" id="{2DB5CD7C-DFB9-6C29-CB51-75F764500E06}"/>
              </a:ext>
            </a:extLst>
          </p:cNvPr>
          <p:cNvSpPr/>
          <p:nvPr/>
        </p:nvSpPr>
        <p:spPr>
          <a:xfrm flipV="1">
            <a:off x="2986269" y="971628"/>
            <a:ext cx="293120" cy="1455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a:solidFill>
                <a:schemeClr val="tx1"/>
              </a:solidFill>
              <a:latin typeface="Helvetica" pitchFamily="2" charset="0"/>
            </a:endParaRPr>
          </a:p>
        </p:txBody>
      </p:sp>
      <p:sp>
        <p:nvSpPr>
          <p:cNvPr id="35" name="Rectangle 34">
            <a:extLst>
              <a:ext uri="{FF2B5EF4-FFF2-40B4-BE49-F238E27FC236}">
                <a16:creationId xmlns:a16="http://schemas.microsoft.com/office/drawing/2014/main" id="{4BD3F1BC-28A4-534E-425E-F3BFFF729007}"/>
              </a:ext>
            </a:extLst>
          </p:cNvPr>
          <p:cNvSpPr/>
          <p:nvPr/>
        </p:nvSpPr>
        <p:spPr>
          <a:xfrm flipV="1">
            <a:off x="2999771" y="1170328"/>
            <a:ext cx="293120" cy="1455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a:solidFill>
                <a:schemeClr val="tx1"/>
              </a:solidFill>
              <a:latin typeface="Helvetica" pitchFamily="2" charset="0"/>
            </a:endParaRPr>
          </a:p>
        </p:txBody>
      </p:sp>
      <p:cxnSp>
        <p:nvCxnSpPr>
          <p:cNvPr id="36" name="Straight Connector 35">
            <a:extLst>
              <a:ext uri="{FF2B5EF4-FFF2-40B4-BE49-F238E27FC236}">
                <a16:creationId xmlns:a16="http://schemas.microsoft.com/office/drawing/2014/main" id="{E114B5C7-1EF7-3F42-0089-76CD2CAD1B2A}"/>
              </a:ext>
            </a:extLst>
          </p:cNvPr>
          <p:cNvCxnSpPr>
            <a:cxnSpLocks/>
          </p:cNvCxnSpPr>
          <p:nvPr/>
        </p:nvCxnSpPr>
        <p:spPr>
          <a:xfrm flipV="1">
            <a:off x="1632030" y="1999406"/>
            <a:ext cx="2131671" cy="1280763"/>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F651105-D875-7294-168C-61EA246CE46B}"/>
              </a:ext>
            </a:extLst>
          </p:cNvPr>
          <p:cNvSpPr/>
          <p:nvPr/>
        </p:nvSpPr>
        <p:spPr>
          <a:xfrm>
            <a:off x="8693398" y="1315863"/>
            <a:ext cx="2265400" cy="8277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400" b="0" dirty="0">
                <a:solidFill>
                  <a:schemeClr val="tx1"/>
                </a:solidFill>
                <a:latin typeface="Helvetica" pitchFamily="2" charset="0"/>
              </a:rPr>
              <a:t>Pod</a:t>
            </a:r>
          </a:p>
        </p:txBody>
      </p:sp>
      <p:sp>
        <p:nvSpPr>
          <p:cNvPr id="38" name="Rectangle 37">
            <a:extLst>
              <a:ext uri="{FF2B5EF4-FFF2-40B4-BE49-F238E27FC236}">
                <a16:creationId xmlns:a16="http://schemas.microsoft.com/office/drawing/2014/main" id="{B69C9438-343B-6AA5-097A-19091516A3F0}"/>
              </a:ext>
            </a:extLst>
          </p:cNvPr>
          <p:cNvSpPr/>
          <p:nvPr/>
        </p:nvSpPr>
        <p:spPr>
          <a:xfrm>
            <a:off x="8808336" y="1417686"/>
            <a:ext cx="1875096" cy="3036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tx1"/>
                </a:solidFill>
                <a:latin typeface="Helvetica" pitchFamily="2" charset="0"/>
              </a:rPr>
              <a:t>Customer Containers</a:t>
            </a:r>
          </a:p>
        </p:txBody>
      </p:sp>
      <p:sp>
        <p:nvSpPr>
          <p:cNvPr id="39" name="Rectangle 38">
            <a:extLst>
              <a:ext uri="{FF2B5EF4-FFF2-40B4-BE49-F238E27FC236}">
                <a16:creationId xmlns:a16="http://schemas.microsoft.com/office/drawing/2014/main" id="{02C99DD1-65D1-A700-A2C8-67BD0DE81489}"/>
              </a:ext>
            </a:extLst>
          </p:cNvPr>
          <p:cNvSpPr/>
          <p:nvPr/>
        </p:nvSpPr>
        <p:spPr>
          <a:xfrm>
            <a:off x="8904896" y="1484794"/>
            <a:ext cx="1875096" cy="3036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tx1"/>
                </a:solidFill>
                <a:latin typeface="Helvetica" pitchFamily="2" charset="0"/>
              </a:rPr>
              <a:t>Customer Containers</a:t>
            </a:r>
          </a:p>
        </p:txBody>
      </p:sp>
      <p:sp>
        <p:nvSpPr>
          <p:cNvPr id="40" name="Rectangle 39">
            <a:extLst>
              <a:ext uri="{FF2B5EF4-FFF2-40B4-BE49-F238E27FC236}">
                <a16:creationId xmlns:a16="http://schemas.microsoft.com/office/drawing/2014/main" id="{6FD956E1-E904-82E5-4DF4-DB80BA769A4E}"/>
              </a:ext>
            </a:extLst>
          </p:cNvPr>
          <p:cNvSpPr/>
          <p:nvPr/>
        </p:nvSpPr>
        <p:spPr>
          <a:xfrm>
            <a:off x="9001456" y="1551902"/>
            <a:ext cx="1875096" cy="3036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tx1"/>
                </a:solidFill>
                <a:latin typeface="Helvetica" pitchFamily="2" charset="0"/>
              </a:rPr>
              <a:t>Customer Containers</a:t>
            </a:r>
          </a:p>
        </p:txBody>
      </p:sp>
      <p:sp>
        <p:nvSpPr>
          <p:cNvPr id="41" name="TextBox 40">
            <a:extLst>
              <a:ext uri="{FF2B5EF4-FFF2-40B4-BE49-F238E27FC236}">
                <a16:creationId xmlns:a16="http://schemas.microsoft.com/office/drawing/2014/main" id="{57EA317C-FA69-AFBD-C634-3E98BD0CA972}"/>
              </a:ext>
            </a:extLst>
          </p:cNvPr>
          <p:cNvSpPr txBox="1"/>
          <p:nvPr/>
        </p:nvSpPr>
        <p:spPr>
          <a:xfrm>
            <a:off x="5145835" y="817450"/>
            <a:ext cx="3221852" cy="592278"/>
          </a:xfrm>
          <a:prstGeom prst="rect">
            <a:avLst/>
          </a:prstGeom>
          <a:noFill/>
        </p:spPr>
        <p:txBody>
          <a:bodyPr wrap="square" rtlCol="0">
            <a:spAutoFit/>
          </a:bodyPr>
          <a:lstStyle/>
          <a:p>
            <a:r>
              <a:rPr lang="en-US" b="0" dirty="0"/>
              <a:t>K8s Scheduler augmented with a </a:t>
            </a:r>
            <a:r>
              <a:rPr lang="en-US" b="0" dirty="0" err="1"/>
              <a:t>fargate</a:t>
            </a:r>
            <a:r>
              <a:rPr lang="en-US" b="0" dirty="0"/>
              <a:t> scheduler</a:t>
            </a:r>
            <a:endParaRPr lang="en-US" dirty="0"/>
          </a:p>
        </p:txBody>
      </p:sp>
      <p:sp>
        <p:nvSpPr>
          <p:cNvPr id="42" name="TextBox 41">
            <a:extLst>
              <a:ext uri="{FF2B5EF4-FFF2-40B4-BE49-F238E27FC236}">
                <a16:creationId xmlns:a16="http://schemas.microsoft.com/office/drawing/2014/main" id="{06479F10-6A20-EFC1-C035-09C251E04129}"/>
              </a:ext>
            </a:extLst>
          </p:cNvPr>
          <p:cNvSpPr txBox="1"/>
          <p:nvPr/>
        </p:nvSpPr>
        <p:spPr>
          <a:xfrm>
            <a:off x="8367687" y="3878797"/>
            <a:ext cx="3221852" cy="1340175"/>
          </a:xfrm>
          <a:prstGeom prst="rect">
            <a:avLst/>
          </a:prstGeom>
          <a:noFill/>
        </p:spPr>
        <p:txBody>
          <a:bodyPr wrap="square" rtlCol="0">
            <a:spAutoFit/>
          </a:bodyPr>
          <a:lstStyle/>
          <a:p>
            <a:r>
              <a:rPr lang="en-US" b="0" dirty="0" err="1"/>
              <a:t>Fargate</a:t>
            </a:r>
            <a:r>
              <a:rPr lang="en-US" b="0" dirty="0"/>
              <a:t> nodes </a:t>
            </a:r>
            <a:r>
              <a:rPr lang="en-US" b="0" dirty="0" err="1"/>
              <a:t>preallocated</a:t>
            </a:r>
            <a:r>
              <a:rPr lang="en-US" b="0" dirty="0"/>
              <a:t> and spun up to act like a dynamic worker node, the pods are basically started serverless</a:t>
            </a:r>
            <a:endParaRPr lang="en-US" dirty="0"/>
          </a:p>
        </p:txBody>
      </p:sp>
    </p:spTree>
    <p:extLst>
      <p:ext uri="{BB962C8B-B14F-4D97-AF65-F5344CB8AC3E}">
        <p14:creationId xmlns:p14="http://schemas.microsoft.com/office/powerpoint/2010/main" val="3605962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18</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a:t>Back to Cloud Native</a:t>
            </a:r>
          </a:p>
        </p:txBody>
      </p:sp>
      <p:sp>
        <p:nvSpPr>
          <p:cNvPr id="3" name="TextBox 2">
            <a:extLst>
              <a:ext uri="{FF2B5EF4-FFF2-40B4-BE49-F238E27FC236}">
                <a16:creationId xmlns:a16="http://schemas.microsoft.com/office/drawing/2014/main" id="{205B2F9A-0FC9-91EA-0161-BC376B8B12B3}"/>
              </a:ext>
            </a:extLst>
          </p:cNvPr>
          <p:cNvSpPr txBox="1"/>
          <p:nvPr/>
        </p:nvSpPr>
        <p:spPr>
          <a:xfrm>
            <a:off x="609601" y="1034321"/>
            <a:ext cx="10972800" cy="116826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b="0" dirty="0"/>
              <a:t>Now that we have a good handle on different types of workloads in cloud native architectures</a:t>
            </a:r>
          </a:p>
          <a:p>
            <a:pPr marL="285750" indent="-285750">
              <a:spcAft>
                <a:spcPts val="600"/>
              </a:spcAft>
              <a:buFont typeface="Arial" panose="020B0604020202020204" pitchFamily="34" charset="0"/>
              <a:buChar char="•"/>
            </a:pPr>
            <a:r>
              <a:rPr lang="en-US" sz="2400" b="0" dirty="0"/>
              <a:t>Some other things to consider</a:t>
            </a:r>
          </a:p>
        </p:txBody>
      </p:sp>
      <p:sp>
        <p:nvSpPr>
          <p:cNvPr id="14" name="TextBox 13">
            <a:extLst>
              <a:ext uri="{FF2B5EF4-FFF2-40B4-BE49-F238E27FC236}">
                <a16:creationId xmlns:a16="http://schemas.microsoft.com/office/drawing/2014/main" id="{D1AFA9BB-ED0A-D6D4-BBB0-784CE1087A4C}"/>
              </a:ext>
            </a:extLst>
          </p:cNvPr>
          <p:cNvSpPr txBox="1"/>
          <p:nvPr/>
        </p:nvSpPr>
        <p:spPr>
          <a:xfrm>
            <a:off x="871380" y="2202654"/>
            <a:ext cx="10972800" cy="2319353"/>
          </a:xfrm>
          <a:prstGeom prst="rect">
            <a:avLst/>
          </a:prstGeom>
          <a:noFill/>
        </p:spPr>
        <p:txBody>
          <a:bodyPr wrap="square" rtlCol="0">
            <a:spAutoFit/>
          </a:bodyPr>
          <a:lstStyle/>
          <a:p>
            <a:pPr marL="342900" indent="-342900">
              <a:spcAft>
                <a:spcPts val="600"/>
              </a:spcAft>
              <a:buFont typeface="System Font Regular"/>
              <a:buChar char="-"/>
            </a:pPr>
            <a:r>
              <a:rPr lang="en-US" sz="2400" b="0" dirty="0"/>
              <a:t>Managing cloud resources and application assets via automation – </a:t>
            </a:r>
            <a:r>
              <a:rPr lang="en-US" sz="2400" b="0" dirty="0" err="1"/>
              <a:t>gitops</a:t>
            </a:r>
            <a:endParaRPr lang="en-US" sz="2400" b="0" dirty="0"/>
          </a:p>
          <a:p>
            <a:pPr marL="342900" indent="-342900">
              <a:spcAft>
                <a:spcPts val="600"/>
              </a:spcAft>
              <a:buFont typeface="System Font Regular"/>
              <a:buChar char="-"/>
            </a:pPr>
            <a:r>
              <a:rPr lang="en-US" sz="2400" b="0" dirty="0"/>
              <a:t>12 factor apps and architectural considerations for software design of cloud native apps</a:t>
            </a:r>
          </a:p>
          <a:p>
            <a:pPr marL="342900" indent="-342900">
              <a:spcAft>
                <a:spcPts val="600"/>
              </a:spcAft>
              <a:buFont typeface="System Font Regular"/>
              <a:buChar char="-"/>
            </a:pPr>
            <a:r>
              <a:rPr lang="en-US" sz="2400" b="0" dirty="0"/>
              <a:t>Best practices based on learnings over the years – example, AWS Well architected framework</a:t>
            </a:r>
          </a:p>
          <a:p>
            <a:pPr marL="342900" indent="-342900">
              <a:spcAft>
                <a:spcPts val="600"/>
              </a:spcAft>
              <a:buFont typeface="System Font Regular"/>
              <a:buChar char="-"/>
            </a:pPr>
            <a:endParaRPr lang="en-US" sz="2400" b="0" dirty="0"/>
          </a:p>
        </p:txBody>
      </p:sp>
    </p:spTree>
    <p:extLst>
      <p:ext uri="{BB962C8B-B14F-4D97-AF65-F5344CB8AC3E}">
        <p14:creationId xmlns:p14="http://schemas.microsoft.com/office/powerpoint/2010/main" val="1785412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B1D4484-8B96-3939-0BBC-A8E4245C956C}"/>
              </a:ext>
            </a:extLst>
          </p:cNvPr>
          <p:cNvSpPr/>
          <p:nvPr/>
        </p:nvSpPr>
        <p:spPr>
          <a:xfrm>
            <a:off x="3857086" y="2941704"/>
            <a:ext cx="3204655" cy="1616577"/>
          </a:xfrm>
          <a:prstGeom prst="rect">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Kubernetes Orchestrator</a:t>
            </a:r>
          </a:p>
        </p:txBody>
      </p:sp>
      <p:sp>
        <p:nvSpPr>
          <p:cNvPr id="2" name="Rectangle 1">
            <a:extLst>
              <a:ext uri="{FF2B5EF4-FFF2-40B4-BE49-F238E27FC236}">
                <a16:creationId xmlns:a16="http://schemas.microsoft.com/office/drawing/2014/main" id="{1FB88D0A-91C9-6275-4D93-28BB9B1D6B30}"/>
              </a:ext>
            </a:extLst>
          </p:cNvPr>
          <p:cNvSpPr/>
          <p:nvPr/>
        </p:nvSpPr>
        <p:spPr>
          <a:xfrm>
            <a:off x="8377745" y="2324486"/>
            <a:ext cx="3204655" cy="1616577"/>
          </a:xfrm>
          <a:prstGeom prst="rect">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Applications</a:t>
            </a:r>
          </a:p>
        </p:txBody>
      </p:sp>
      <p:sp>
        <p:nvSpPr>
          <p:cNvPr id="4" name="Slide Number Placeholder 4"/>
          <p:cNvSpPr>
            <a:spLocks noGrp="1"/>
          </p:cNvSpPr>
          <p:nvPr>
            <p:ph type="sldNum" sz="quarter" idx="11"/>
          </p:nvPr>
        </p:nvSpPr>
        <p:spPr/>
        <p:txBody>
          <a:bodyPr/>
          <a:lstStyle/>
          <a:p>
            <a:fld id="{6A4E8E82-B71F-A446-92B7-F7D70F811AA7}" type="slidenum">
              <a:rPr lang="en-US"/>
              <a:pPr/>
              <a:t>19</a:t>
            </a:fld>
            <a:endParaRPr lang="en-US" dirty="0"/>
          </a:p>
        </p:txBody>
      </p:sp>
      <p:sp>
        <p:nvSpPr>
          <p:cNvPr id="680962" name="Rectangle 2"/>
          <p:cNvSpPr>
            <a:spLocks noGrp="1" noChangeArrowheads="1"/>
          </p:cNvSpPr>
          <p:nvPr>
            <p:ph type="title"/>
          </p:nvPr>
        </p:nvSpPr>
        <p:spPr>
          <a:xfrm>
            <a:off x="609600" y="220390"/>
            <a:ext cx="10972800" cy="698948"/>
          </a:xfrm>
        </p:spPr>
        <p:txBody>
          <a:bodyPr/>
          <a:lstStyle/>
          <a:p>
            <a:r>
              <a:rPr lang="en-US" dirty="0" err="1"/>
              <a:t>GitOps</a:t>
            </a:r>
            <a:r>
              <a:rPr lang="en-US" dirty="0"/>
              <a:t> – Best practices for automation of cloud native workloads</a:t>
            </a:r>
          </a:p>
        </p:txBody>
      </p:sp>
      <p:sp>
        <p:nvSpPr>
          <p:cNvPr id="3" name="TextBox 2">
            <a:extLst>
              <a:ext uri="{FF2B5EF4-FFF2-40B4-BE49-F238E27FC236}">
                <a16:creationId xmlns:a16="http://schemas.microsoft.com/office/drawing/2014/main" id="{77D154B8-D44F-D0F3-3FE8-905C31EE302A}"/>
              </a:ext>
            </a:extLst>
          </p:cNvPr>
          <p:cNvSpPr txBox="1"/>
          <p:nvPr/>
        </p:nvSpPr>
        <p:spPr>
          <a:xfrm>
            <a:off x="378488" y="1127938"/>
            <a:ext cx="11615895" cy="841641"/>
          </a:xfrm>
          <a:prstGeom prst="rect">
            <a:avLst/>
          </a:prstGeom>
          <a:noFill/>
        </p:spPr>
        <p:txBody>
          <a:bodyPr wrap="square" rtlCol="0">
            <a:spAutoFit/>
          </a:bodyPr>
          <a:lstStyle/>
          <a:p>
            <a:r>
              <a:rPr lang="en-US" b="0" dirty="0" err="1"/>
              <a:t>GitOps</a:t>
            </a:r>
            <a:r>
              <a:rPr lang="en-US" b="0" dirty="0"/>
              <a:t> is about putting git in the center of managing the CI/CD process.  Git maintains the desired state, and CI/CD tools such as </a:t>
            </a:r>
            <a:r>
              <a:rPr lang="en-US" b="0" dirty="0" err="1"/>
              <a:t>argo</a:t>
            </a:r>
            <a:r>
              <a:rPr lang="en-US" b="0" dirty="0"/>
              <a:t> and </a:t>
            </a:r>
            <a:r>
              <a:rPr lang="en-US" b="0" dirty="0" err="1"/>
              <a:t>tekton</a:t>
            </a:r>
            <a:r>
              <a:rPr lang="en-US" b="0" dirty="0"/>
              <a:t> leverage Kubernetes to figure out how to transition the current state into the desired state</a:t>
            </a:r>
            <a:endParaRPr lang="en-US" dirty="0"/>
          </a:p>
        </p:txBody>
      </p:sp>
      <p:pic>
        <p:nvPicPr>
          <p:cNvPr id="8" name="Picture 4">
            <a:extLst>
              <a:ext uri="{FF2B5EF4-FFF2-40B4-BE49-F238E27FC236}">
                <a16:creationId xmlns:a16="http://schemas.microsoft.com/office/drawing/2014/main" id="{F4D75461-5025-4498-4189-272928D1F1D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32373" y="2941704"/>
            <a:ext cx="760256" cy="73691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AWS Lambda - Wikipedia">
            <a:extLst>
              <a:ext uri="{FF2B5EF4-FFF2-40B4-BE49-F238E27FC236}">
                <a16:creationId xmlns:a16="http://schemas.microsoft.com/office/drawing/2014/main" id="{7A9E2377-46E3-8DED-4502-15DEBDF2E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9236" y="2956193"/>
            <a:ext cx="774126" cy="77412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Value, server Icon in WHCompare Isometric Web Hosting &amp; Servers">
            <a:extLst>
              <a:ext uri="{FF2B5EF4-FFF2-40B4-BE49-F238E27FC236}">
                <a16:creationId xmlns:a16="http://schemas.microsoft.com/office/drawing/2014/main" id="{EC687F75-E749-2D48-A60C-B57A0663B0C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00080" y="2802096"/>
            <a:ext cx="1082320" cy="10823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24A9C45-1326-34AF-1FD5-EABAFA05D7D3}"/>
              </a:ext>
            </a:extLst>
          </p:cNvPr>
          <p:cNvSpPr/>
          <p:nvPr/>
        </p:nvSpPr>
        <p:spPr>
          <a:xfrm>
            <a:off x="8373971" y="4295837"/>
            <a:ext cx="3204655" cy="1616577"/>
          </a:xfrm>
          <a:prstGeom prst="rect">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Infrastructure</a:t>
            </a:r>
          </a:p>
        </p:txBody>
      </p:sp>
      <p:pic>
        <p:nvPicPr>
          <p:cNvPr id="21514" name="Picture 10" descr="Server Icon Vector Sign and Symbol Isolated on White Background Stock  Vector - Illustration of dashboard, symbol: 133761922">
            <a:extLst>
              <a:ext uri="{FF2B5EF4-FFF2-40B4-BE49-F238E27FC236}">
                <a16:creationId xmlns:a16="http://schemas.microsoft.com/office/drawing/2014/main" id="{5F3B3E67-FDA0-32F5-BCBE-956AD8AA527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7708" y="4522917"/>
            <a:ext cx="1362539" cy="1362539"/>
          </a:xfrm>
          <a:prstGeom prst="rect">
            <a:avLst/>
          </a:prstGeom>
          <a:noFill/>
          <a:extLst>
            <a:ext uri="{909E8E84-426E-40DD-AFC4-6F175D3DCCD1}">
              <a14:hiddenFill xmlns:a14="http://schemas.microsoft.com/office/drawing/2010/main">
                <a:solidFill>
                  <a:srgbClr val="FFFFFF"/>
                </a:solidFill>
              </a14:hiddenFill>
            </a:ext>
          </a:extLst>
        </p:spPr>
      </p:pic>
      <p:pic>
        <p:nvPicPr>
          <p:cNvPr id="21516" name="Picture 12" descr="Ethernet Cable Icon Royalty Free SVG, Cliparts, Vectors, And Stock  Illustration. Image 109248320.">
            <a:extLst>
              <a:ext uri="{FF2B5EF4-FFF2-40B4-BE49-F238E27FC236}">
                <a16:creationId xmlns:a16="http://schemas.microsoft.com/office/drawing/2014/main" id="{60567C61-5BE6-6D27-9296-AB9D10471159}"/>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2006" r="30940"/>
          <a:stretch/>
        </p:blipFill>
        <p:spPr bwMode="auto">
          <a:xfrm>
            <a:off x="10967661" y="4544904"/>
            <a:ext cx="480951" cy="1297957"/>
          </a:xfrm>
          <a:prstGeom prst="rect">
            <a:avLst/>
          </a:prstGeom>
          <a:noFill/>
          <a:extLst>
            <a:ext uri="{909E8E84-426E-40DD-AFC4-6F175D3DCCD1}">
              <a14:hiddenFill xmlns:a14="http://schemas.microsoft.com/office/drawing/2010/main">
                <a:solidFill>
                  <a:srgbClr val="FFFFFF"/>
                </a:solidFill>
              </a14:hiddenFill>
            </a:ext>
          </a:extLst>
        </p:spPr>
      </p:pic>
      <p:pic>
        <p:nvPicPr>
          <p:cNvPr id="21518" name="Picture 14" descr="Database Icon in Cheat Sheet icons">
            <a:extLst>
              <a:ext uri="{FF2B5EF4-FFF2-40B4-BE49-F238E27FC236}">
                <a16:creationId xmlns:a16="http://schemas.microsoft.com/office/drawing/2014/main" id="{8AAE9214-E15E-854C-7D5E-D3C94307D41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36510" y="4689183"/>
            <a:ext cx="1030005" cy="10300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6389B202-5618-8FE0-AAEF-1FF8ABEE619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3440" y="2974533"/>
            <a:ext cx="589098" cy="57101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6991D4B-4479-5CC0-B1D5-B31E93860AB2}"/>
              </a:ext>
            </a:extLst>
          </p:cNvPr>
          <p:cNvSpPr/>
          <p:nvPr/>
        </p:nvSpPr>
        <p:spPr>
          <a:xfrm>
            <a:off x="378488" y="2828218"/>
            <a:ext cx="2279282" cy="1865644"/>
          </a:xfrm>
          <a:prstGeom prst="rect">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Desired State</a:t>
            </a:r>
          </a:p>
        </p:txBody>
      </p:sp>
      <p:pic>
        <p:nvPicPr>
          <p:cNvPr id="21506" name="Picture 2" descr="Git - Logo Downloads">
            <a:extLst>
              <a:ext uri="{FF2B5EF4-FFF2-40B4-BE49-F238E27FC236}">
                <a16:creationId xmlns:a16="http://schemas.microsoft.com/office/drawing/2014/main" id="{50070F50-C53B-2B5A-5F0D-2E883F2B195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103" y="3090662"/>
            <a:ext cx="1728520" cy="5881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68AEBE7-3710-2565-0366-31C702956D11}"/>
              </a:ext>
            </a:extLst>
          </p:cNvPr>
          <p:cNvSpPr txBox="1"/>
          <p:nvPr/>
        </p:nvSpPr>
        <p:spPr>
          <a:xfrm>
            <a:off x="621328" y="3693297"/>
            <a:ext cx="1728520" cy="841577"/>
          </a:xfrm>
          <a:prstGeom prst="rect">
            <a:avLst/>
          </a:prstGeom>
          <a:noFill/>
        </p:spPr>
        <p:txBody>
          <a:bodyPr wrap="square" rtlCol="0">
            <a:spAutoFit/>
          </a:bodyPr>
          <a:lstStyle/>
          <a:p>
            <a:r>
              <a:rPr lang="en-US" b="0" dirty="0"/>
              <a:t>Code</a:t>
            </a:r>
            <a:br>
              <a:rPr lang="en-US" b="0" dirty="0"/>
            </a:br>
            <a:r>
              <a:rPr lang="en-US" b="0" dirty="0"/>
              <a:t>Manifests</a:t>
            </a:r>
            <a:br>
              <a:rPr lang="en-US" b="0" dirty="0"/>
            </a:br>
            <a:r>
              <a:rPr lang="en-US" b="0" dirty="0"/>
              <a:t>Config</a:t>
            </a:r>
            <a:endParaRPr lang="en-US" dirty="0"/>
          </a:p>
        </p:txBody>
      </p:sp>
      <p:pic>
        <p:nvPicPr>
          <p:cNvPr id="21520" name="Picture 16" descr="Δ - Wiktionary">
            <a:extLst>
              <a:ext uri="{FF2B5EF4-FFF2-40B4-BE49-F238E27FC236}">
                <a16:creationId xmlns:a16="http://schemas.microsoft.com/office/drawing/2014/main" id="{BA2DDC48-407E-67D7-E688-B1A4E7D725EF}"/>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4877" y="3583828"/>
            <a:ext cx="823257" cy="823257"/>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CNCF Branding | Argo">
            <a:extLst>
              <a:ext uri="{FF2B5EF4-FFF2-40B4-BE49-F238E27FC236}">
                <a16:creationId xmlns:a16="http://schemas.microsoft.com/office/drawing/2014/main" id="{8DF34E1D-280E-F102-78AA-B6B48B36A78D}"/>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23906" y="3586824"/>
            <a:ext cx="621384" cy="913602"/>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descr="Tekton: A Modern Approach to Continuous Delivery | IBM">
            <a:extLst>
              <a:ext uri="{FF2B5EF4-FFF2-40B4-BE49-F238E27FC236}">
                <a16:creationId xmlns:a16="http://schemas.microsoft.com/office/drawing/2014/main" id="{131FED67-B2A3-3D30-9833-8F25E5FFF62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18901" r="20205"/>
          <a:stretch/>
        </p:blipFill>
        <p:spPr bwMode="auto">
          <a:xfrm>
            <a:off x="4857368" y="3629085"/>
            <a:ext cx="823257" cy="8290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704FC75-5182-E23B-BAF9-C7E5DF5147D6}"/>
              </a:ext>
            </a:extLst>
          </p:cNvPr>
          <p:cNvCxnSpPr>
            <a:stCxn id="16" idx="1"/>
            <a:endCxn id="18" idx="3"/>
          </p:cNvCxnSpPr>
          <p:nvPr/>
        </p:nvCxnSpPr>
        <p:spPr>
          <a:xfrm flipH="1">
            <a:off x="2657770" y="3749993"/>
            <a:ext cx="1199316" cy="110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8BA6D3-8564-68F8-2043-18AF9C003F96}"/>
              </a:ext>
            </a:extLst>
          </p:cNvPr>
          <p:cNvCxnSpPr>
            <a:cxnSpLocks/>
            <a:stCxn id="16" idx="3"/>
            <a:endCxn id="2" idx="1"/>
          </p:cNvCxnSpPr>
          <p:nvPr/>
        </p:nvCxnSpPr>
        <p:spPr>
          <a:xfrm flipV="1">
            <a:off x="7061741" y="3132775"/>
            <a:ext cx="1316004" cy="6172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3F21C4-DB34-892B-652A-F27E64C7D6C7}"/>
              </a:ext>
            </a:extLst>
          </p:cNvPr>
          <p:cNvCxnSpPr>
            <a:cxnSpLocks/>
            <a:stCxn id="16" idx="3"/>
            <a:endCxn id="21514" idx="1"/>
          </p:cNvCxnSpPr>
          <p:nvPr/>
        </p:nvCxnSpPr>
        <p:spPr>
          <a:xfrm>
            <a:off x="7061741" y="3749993"/>
            <a:ext cx="1295967" cy="14541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3B6F39F-D66F-9EC4-672A-6667C5814EE5}"/>
              </a:ext>
            </a:extLst>
          </p:cNvPr>
          <p:cNvSpPr txBox="1"/>
          <p:nvPr/>
        </p:nvSpPr>
        <p:spPr>
          <a:xfrm>
            <a:off x="3995496" y="4725011"/>
            <a:ext cx="3046208" cy="841641"/>
          </a:xfrm>
          <a:prstGeom prst="rect">
            <a:avLst/>
          </a:prstGeom>
          <a:noFill/>
        </p:spPr>
        <p:txBody>
          <a:bodyPr wrap="square" rtlCol="0">
            <a:spAutoFit/>
          </a:bodyPr>
          <a:lstStyle/>
          <a:p>
            <a:r>
              <a:rPr lang="en-US" b="0" dirty="0"/>
              <a:t>Kubernetes used to power figuring out desired state from current state</a:t>
            </a:r>
            <a:endParaRPr lang="en-US" dirty="0"/>
          </a:p>
        </p:txBody>
      </p:sp>
      <p:sp>
        <p:nvSpPr>
          <p:cNvPr id="13" name="Rectangle 12">
            <a:extLst>
              <a:ext uri="{FF2B5EF4-FFF2-40B4-BE49-F238E27FC236}">
                <a16:creationId xmlns:a16="http://schemas.microsoft.com/office/drawing/2014/main" id="{B1A72DA4-C2DA-7B21-147E-A672C0B06546}"/>
              </a:ext>
            </a:extLst>
          </p:cNvPr>
          <p:cNvSpPr/>
          <p:nvPr/>
        </p:nvSpPr>
        <p:spPr>
          <a:xfrm>
            <a:off x="5753598" y="3769542"/>
            <a:ext cx="684803" cy="343043"/>
          </a:xfrm>
          <a:prstGeom prst="rect">
            <a:avLst/>
          </a:prstGeom>
        </p:spPr>
        <p:txBody>
          <a:bodyPr wrap="none">
            <a:spAutoFit/>
          </a:bodyPr>
          <a:lstStyle/>
          <a:p>
            <a:r>
              <a:rPr lang="en-US" b="0" dirty="0"/>
              <a:t>state</a:t>
            </a:r>
            <a:endParaRPr lang="en-US" dirty="0"/>
          </a:p>
        </p:txBody>
      </p:sp>
      <p:sp>
        <p:nvSpPr>
          <p:cNvPr id="14" name="Rectangle 13">
            <a:extLst>
              <a:ext uri="{FF2B5EF4-FFF2-40B4-BE49-F238E27FC236}">
                <a16:creationId xmlns:a16="http://schemas.microsoft.com/office/drawing/2014/main" id="{7D596DCF-3647-0F6C-E859-B0F51EA2B4BC}"/>
              </a:ext>
            </a:extLst>
          </p:cNvPr>
          <p:cNvSpPr/>
          <p:nvPr/>
        </p:nvSpPr>
        <p:spPr>
          <a:xfrm>
            <a:off x="2849438" y="3374023"/>
            <a:ext cx="787395" cy="343043"/>
          </a:xfrm>
          <a:prstGeom prst="rect">
            <a:avLst/>
          </a:prstGeom>
        </p:spPr>
        <p:txBody>
          <a:bodyPr wrap="none">
            <a:spAutoFit/>
          </a:bodyPr>
          <a:lstStyle/>
          <a:p>
            <a:r>
              <a:rPr lang="en-US" b="0" dirty="0"/>
              <a:t>watch</a:t>
            </a:r>
            <a:endParaRPr lang="en-US" dirty="0"/>
          </a:p>
        </p:txBody>
      </p:sp>
      <p:sp>
        <p:nvSpPr>
          <p:cNvPr id="34" name="Rectangle 33">
            <a:extLst>
              <a:ext uri="{FF2B5EF4-FFF2-40B4-BE49-F238E27FC236}">
                <a16:creationId xmlns:a16="http://schemas.microsoft.com/office/drawing/2014/main" id="{1DAB8296-A9CC-FF2C-EF08-355D0AF9CEEE}"/>
              </a:ext>
            </a:extLst>
          </p:cNvPr>
          <p:cNvSpPr/>
          <p:nvPr/>
        </p:nvSpPr>
        <p:spPr>
          <a:xfrm rot="20045719">
            <a:off x="7268337" y="3006848"/>
            <a:ext cx="902811" cy="343043"/>
          </a:xfrm>
          <a:prstGeom prst="rect">
            <a:avLst/>
          </a:prstGeom>
        </p:spPr>
        <p:txBody>
          <a:bodyPr wrap="none">
            <a:spAutoFit/>
          </a:bodyPr>
          <a:lstStyle/>
          <a:p>
            <a:r>
              <a:rPr lang="en-US" b="0" dirty="0"/>
              <a:t>Deploy</a:t>
            </a:r>
            <a:endParaRPr lang="en-US" dirty="0"/>
          </a:p>
        </p:txBody>
      </p:sp>
    </p:spTree>
    <p:extLst>
      <p:ext uri="{BB962C8B-B14F-4D97-AF65-F5344CB8AC3E}">
        <p14:creationId xmlns:p14="http://schemas.microsoft.com/office/powerpoint/2010/main" val="3364947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a:t>What are cloud native architectures?</a:t>
            </a:r>
          </a:p>
        </p:txBody>
      </p:sp>
      <p:sp>
        <p:nvSpPr>
          <p:cNvPr id="3" name="TextBox 2">
            <a:extLst>
              <a:ext uri="{FF2B5EF4-FFF2-40B4-BE49-F238E27FC236}">
                <a16:creationId xmlns:a16="http://schemas.microsoft.com/office/drawing/2014/main" id="{205B2F9A-0FC9-91EA-0161-BC376B8B12B3}"/>
              </a:ext>
            </a:extLst>
          </p:cNvPr>
          <p:cNvSpPr txBox="1"/>
          <p:nvPr/>
        </p:nvSpPr>
        <p:spPr>
          <a:xfrm>
            <a:off x="609601" y="1034321"/>
            <a:ext cx="10972800" cy="116833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b="0" dirty="0"/>
              <a:t>Cloud native architectures interestingly have nothing directly to do with the cloud, although to realize its goals, they tend to utilize cloud-based platforms</a:t>
            </a:r>
          </a:p>
          <a:p>
            <a:pPr marL="285750" indent="-285750">
              <a:spcAft>
                <a:spcPts val="600"/>
              </a:spcAft>
              <a:buFont typeface="Arial" panose="020B0604020202020204" pitchFamily="34" charset="0"/>
              <a:buChar char="•"/>
            </a:pPr>
            <a:r>
              <a:rPr lang="en-US" sz="2400" b="0" dirty="0"/>
              <a:t>Attributes of cloud native architectures</a:t>
            </a:r>
          </a:p>
        </p:txBody>
      </p:sp>
      <p:sp>
        <p:nvSpPr>
          <p:cNvPr id="14" name="TextBox 13">
            <a:extLst>
              <a:ext uri="{FF2B5EF4-FFF2-40B4-BE49-F238E27FC236}">
                <a16:creationId xmlns:a16="http://schemas.microsoft.com/office/drawing/2014/main" id="{D1AFA9BB-ED0A-D6D4-BBB0-784CE1087A4C}"/>
              </a:ext>
            </a:extLst>
          </p:cNvPr>
          <p:cNvSpPr txBox="1"/>
          <p:nvPr/>
        </p:nvSpPr>
        <p:spPr>
          <a:xfrm>
            <a:off x="871380" y="2202654"/>
            <a:ext cx="10972800" cy="4698530"/>
          </a:xfrm>
          <a:prstGeom prst="rect">
            <a:avLst/>
          </a:prstGeom>
          <a:noFill/>
        </p:spPr>
        <p:txBody>
          <a:bodyPr wrap="square" rtlCol="0">
            <a:spAutoFit/>
          </a:bodyPr>
          <a:lstStyle/>
          <a:p>
            <a:pPr marL="342900" indent="-342900">
              <a:spcAft>
                <a:spcPts val="600"/>
              </a:spcAft>
              <a:buFont typeface="System Font Regular"/>
              <a:buChar char="-"/>
            </a:pPr>
            <a:r>
              <a:rPr lang="en-US" sz="2400" b="0" dirty="0"/>
              <a:t>Support rapid and continuous deployment</a:t>
            </a:r>
          </a:p>
          <a:p>
            <a:pPr marL="342900" indent="-342900">
              <a:spcAft>
                <a:spcPts val="600"/>
              </a:spcAft>
              <a:buFont typeface="System Font Regular"/>
              <a:buChar char="-"/>
            </a:pPr>
            <a:r>
              <a:rPr lang="en-US" sz="2400" b="0" dirty="0"/>
              <a:t>Elastic Scale (both up and down)</a:t>
            </a:r>
          </a:p>
          <a:p>
            <a:pPr marL="342900" indent="-342900">
              <a:spcAft>
                <a:spcPts val="600"/>
              </a:spcAft>
              <a:buFont typeface="System Font Regular"/>
              <a:buChar char="-"/>
            </a:pPr>
            <a:r>
              <a:rPr lang="en-US" sz="2400" b="0" dirty="0"/>
              <a:t>Embrace automation for everything – think “</a:t>
            </a:r>
            <a:r>
              <a:rPr lang="en-US" sz="2400" b="0" i="1" dirty="0"/>
              <a:t>x as code” </a:t>
            </a:r>
            <a:r>
              <a:rPr lang="en-US" sz="2400" b="0" dirty="0"/>
              <a:t>– infrastructure provisioning, build processes, deployment</a:t>
            </a:r>
          </a:p>
          <a:p>
            <a:pPr marL="342900" indent="-342900">
              <a:spcAft>
                <a:spcPts val="600"/>
              </a:spcAft>
              <a:buFont typeface="System Font Regular"/>
              <a:buChar char="-"/>
            </a:pPr>
            <a:r>
              <a:rPr lang="en-US" sz="2400" b="0" dirty="0"/>
              <a:t>Are “supervised” to promote fault tolerance and self-healing</a:t>
            </a:r>
          </a:p>
          <a:p>
            <a:pPr marL="342900" indent="-342900">
              <a:spcAft>
                <a:spcPts val="600"/>
              </a:spcAft>
              <a:buFont typeface="System Font Regular"/>
              <a:buChar char="-"/>
            </a:pPr>
            <a:r>
              <a:rPr lang="en-US" sz="2400" b="0" dirty="0"/>
              <a:t>Pay for what you use vs pay for software licenses</a:t>
            </a:r>
          </a:p>
          <a:p>
            <a:pPr marL="342900" indent="-342900">
              <a:spcAft>
                <a:spcPts val="600"/>
              </a:spcAft>
              <a:buFont typeface="System Font Regular"/>
              <a:buChar char="-"/>
            </a:pPr>
            <a:r>
              <a:rPr lang="en-US" sz="2400" b="0" dirty="0"/>
              <a:t>Shift engineering attention towards building solutions vs managing infrastructure, security patching, updating/upgrading and configuration</a:t>
            </a:r>
          </a:p>
          <a:p>
            <a:pPr marL="342900" indent="-342900">
              <a:spcAft>
                <a:spcPts val="600"/>
              </a:spcAft>
              <a:buFont typeface="System Font Regular"/>
              <a:buChar char="-"/>
            </a:pPr>
            <a:r>
              <a:rPr lang="en-US" sz="2400" b="0" dirty="0"/>
              <a:t>Are “antifragile” – as we increase stress on the system via speed and scale the system improves its ability to respond</a:t>
            </a:r>
          </a:p>
          <a:p>
            <a:pPr marL="342900" indent="-342900">
              <a:spcAft>
                <a:spcPts val="600"/>
              </a:spcAft>
              <a:buFont typeface="System Font Regular"/>
              <a:buChar char="-"/>
            </a:pPr>
            <a:r>
              <a:rPr lang="en-US" sz="2400" b="0" dirty="0"/>
              <a:t>Are API first, every aspect of the system can be managed via APIs</a:t>
            </a:r>
          </a:p>
          <a:p>
            <a:pPr marL="342900" indent="-342900">
              <a:spcAft>
                <a:spcPts val="600"/>
              </a:spcAft>
              <a:buFont typeface="System Font Regular"/>
              <a:buChar char="-"/>
            </a:pPr>
            <a:endParaRPr lang="en-US" sz="2400" b="0" dirty="0"/>
          </a:p>
        </p:txBody>
      </p:sp>
    </p:spTree>
    <p:extLst>
      <p:ext uri="{BB962C8B-B14F-4D97-AF65-F5344CB8AC3E}">
        <p14:creationId xmlns:p14="http://schemas.microsoft.com/office/powerpoint/2010/main" val="229020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Moving from Scale-Up to Scale-Out architectures</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20</a:t>
            </a:fld>
            <a:endParaRPr lang="en-US" dirty="0"/>
          </a:p>
        </p:txBody>
      </p:sp>
      <p:pic>
        <p:nvPicPr>
          <p:cNvPr id="10" name="Picture 9"/>
          <p:cNvPicPr>
            <a:picLocks noChangeAspect="1"/>
          </p:cNvPicPr>
          <p:nvPr/>
        </p:nvPicPr>
        <p:blipFill rotWithShape="1">
          <a:blip r:embed="rId3"/>
          <a:srcRect l="8620" t="23695" r="5800" b="18685"/>
          <a:stretch/>
        </p:blipFill>
        <p:spPr>
          <a:xfrm>
            <a:off x="2514600" y="1147004"/>
            <a:ext cx="6934200" cy="3505200"/>
          </a:xfrm>
          <a:prstGeom prst="rect">
            <a:avLst/>
          </a:prstGeom>
        </p:spPr>
      </p:pic>
      <p:sp>
        <p:nvSpPr>
          <p:cNvPr id="15" name="TextBox 14"/>
          <p:cNvSpPr txBox="1"/>
          <p:nvPr/>
        </p:nvSpPr>
        <p:spPr>
          <a:xfrm>
            <a:off x="694482" y="5171692"/>
            <a:ext cx="10972800" cy="1090876"/>
          </a:xfrm>
          <a:prstGeom prst="rect">
            <a:avLst/>
          </a:prstGeom>
          <a:noFill/>
        </p:spPr>
        <p:txBody>
          <a:bodyPr wrap="square" rtlCol="0">
            <a:spAutoFit/>
          </a:bodyPr>
          <a:lstStyle/>
          <a:p>
            <a:pPr defTabSz="457200">
              <a:defRPr/>
            </a:pPr>
            <a:r>
              <a:rPr lang="en-US" dirty="0"/>
              <a:t>One of the biggest considerations for architectures that support cloud native computing concepts is to favor scale-out over scale-up.  If your architecture cannot support scale-out, it is not really aligned with cloud native computing concepts.    </a:t>
            </a:r>
            <a:r>
              <a:rPr lang="en-US" dirty="0">
                <a:solidFill>
                  <a:srgbClr val="FF0000"/>
                </a:solidFill>
              </a:rPr>
              <a:t>WARNING WARNING WARNING Scale-out takes you into the realm of needing to be very good at distributed computing</a:t>
            </a:r>
          </a:p>
        </p:txBody>
      </p:sp>
    </p:spTree>
    <p:extLst>
      <p:ext uri="{BB962C8B-B14F-4D97-AF65-F5344CB8AC3E}">
        <p14:creationId xmlns:p14="http://schemas.microsoft.com/office/powerpoint/2010/main" val="1974368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Design and Architecture best practices that have created the foundation for cloud native</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21</a:t>
            </a:fld>
            <a:endParaRPr lang="en-US" dirty="0"/>
          </a:p>
        </p:txBody>
      </p:sp>
      <p:pic>
        <p:nvPicPr>
          <p:cNvPr id="8" name="Picture 7"/>
          <p:cNvPicPr>
            <a:picLocks noChangeAspect="1"/>
          </p:cNvPicPr>
          <p:nvPr/>
        </p:nvPicPr>
        <p:blipFill>
          <a:blip r:embed="rId3"/>
          <a:stretch>
            <a:fillRect/>
          </a:stretch>
        </p:blipFill>
        <p:spPr>
          <a:xfrm>
            <a:off x="3200400" y="1355520"/>
            <a:ext cx="4554638" cy="1318448"/>
          </a:xfrm>
          <a:prstGeom prst="rect">
            <a:avLst/>
          </a:prstGeom>
        </p:spPr>
      </p:pic>
      <p:sp>
        <p:nvSpPr>
          <p:cNvPr id="11" name="TextBox 10"/>
          <p:cNvSpPr txBox="1"/>
          <p:nvPr/>
        </p:nvSpPr>
        <p:spPr>
          <a:xfrm>
            <a:off x="1927050" y="2782117"/>
            <a:ext cx="8408191" cy="841577"/>
          </a:xfrm>
          <a:prstGeom prst="rect">
            <a:avLst/>
          </a:prstGeom>
          <a:noFill/>
        </p:spPr>
        <p:txBody>
          <a:bodyPr wrap="square" rtlCol="0">
            <a:spAutoFit/>
          </a:bodyPr>
          <a:lstStyle/>
          <a:p>
            <a:pPr defTabSz="457200">
              <a:defRPr/>
            </a:pPr>
            <a:r>
              <a:rPr lang="en-US" dirty="0"/>
              <a:t>12 software design practices proposed by </a:t>
            </a:r>
            <a:r>
              <a:rPr lang="en-US" dirty="0" err="1"/>
              <a:t>Herouku</a:t>
            </a:r>
            <a:r>
              <a:rPr lang="en-US" dirty="0"/>
              <a:t> (</a:t>
            </a:r>
            <a:r>
              <a:rPr lang="en-US" dirty="0">
                <a:hlinkClick r:id="rId4"/>
              </a:rPr>
              <a:t>https://www.heroku.com/)</a:t>
            </a:r>
            <a:r>
              <a:rPr lang="en-US" dirty="0"/>
              <a:t> for building modern scalable apps – Published 2011</a:t>
            </a:r>
          </a:p>
        </p:txBody>
      </p:sp>
      <p:pic>
        <p:nvPicPr>
          <p:cNvPr id="9" name="Picture 8"/>
          <p:cNvPicPr>
            <a:picLocks noChangeAspect="1"/>
          </p:cNvPicPr>
          <p:nvPr/>
        </p:nvPicPr>
        <p:blipFill>
          <a:blip r:embed="rId5"/>
          <a:stretch>
            <a:fillRect/>
          </a:stretch>
        </p:blipFill>
        <p:spPr>
          <a:xfrm>
            <a:off x="2667000" y="3630160"/>
            <a:ext cx="1883756" cy="2813402"/>
          </a:xfrm>
          <a:prstGeom prst="rect">
            <a:avLst/>
          </a:prstGeom>
        </p:spPr>
      </p:pic>
      <p:sp>
        <p:nvSpPr>
          <p:cNvPr id="13" name="TextBox 12"/>
          <p:cNvSpPr txBox="1"/>
          <p:nvPr/>
        </p:nvSpPr>
        <p:spPr>
          <a:xfrm>
            <a:off x="4879623" y="4054457"/>
            <a:ext cx="5055391" cy="841577"/>
          </a:xfrm>
          <a:prstGeom prst="rect">
            <a:avLst/>
          </a:prstGeom>
          <a:noFill/>
        </p:spPr>
        <p:txBody>
          <a:bodyPr wrap="square" rtlCol="0">
            <a:spAutoFit/>
          </a:bodyPr>
          <a:lstStyle/>
          <a:p>
            <a:pPr defTabSz="457200">
              <a:defRPr/>
            </a:pPr>
            <a:r>
              <a:rPr lang="en-US" dirty="0"/>
              <a:t>In 2016, these concepts were updated with 15 practices by Pivotal</a:t>
            </a:r>
          </a:p>
          <a:p>
            <a:pPr defTabSz="457200">
              <a:defRPr/>
            </a:pPr>
            <a:endParaRPr lang="en-US" dirty="0"/>
          </a:p>
        </p:txBody>
      </p:sp>
    </p:spTree>
    <p:extLst>
      <p:ext uri="{BB962C8B-B14F-4D97-AF65-F5344CB8AC3E}">
        <p14:creationId xmlns:p14="http://schemas.microsoft.com/office/powerpoint/2010/main" val="593366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Architectural best practices for modern applications</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22</a:t>
            </a:fld>
            <a:endParaRPr lang="en-US" dirty="0"/>
          </a:p>
        </p:txBody>
      </p:sp>
      <p:sp>
        <p:nvSpPr>
          <p:cNvPr id="2" name="Rectangle 1"/>
          <p:cNvSpPr/>
          <p:nvPr/>
        </p:nvSpPr>
        <p:spPr>
          <a:xfrm>
            <a:off x="2443223" y="1340787"/>
            <a:ext cx="6399212" cy="3833165"/>
          </a:xfrm>
          <a:prstGeom prst="rect">
            <a:avLst/>
          </a:prstGeom>
        </p:spPr>
        <p:txBody>
          <a:bodyPr wrap="square">
            <a:spAutoFit/>
          </a:bodyPr>
          <a:lstStyle/>
          <a:p>
            <a:pPr marL="342900" indent="-342900">
              <a:buAutoNum type="arabicPeriod"/>
            </a:pPr>
            <a:r>
              <a:rPr lang="en-US" dirty="0"/>
              <a:t>One codebase, one application </a:t>
            </a:r>
          </a:p>
          <a:p>
            <a:pPr marL="342900" indent="-342900">
              <a:buAutoNum type="arabicPeriod"/>
            </a:pPr>
            <a:r>
              <a:rPr lang="en-US" dirty="0"/>
              <a:t>API first </a:t>
            </a:r>
          </a:p>
          <a:p>
            <a:pPr marL="342900" indent="-342900">
              <a:buAutoNum type="arabicPeriod"/>
            </a:pPr>
            <a:r>
              <a:rPr lang="en-US" dirty="0"/>
              <a:t>Dependency management </a:t>
            </a:r>
          </a:p>
          <a:p>
            <a:pPr marL="342900" indent="-342900">
              <a:buAutoNum type="arabicPeriod"/>
            </a:pPr>
            <a:r>
              <a:rPr lang="en-US" dirty="0"/>
              <a:t>Design, build, release, and run </a:t>
            </a:r>
          </a:p>
          <a:p>
            <a:pPr marL="342900" indent="-342900">
              <a:buAutoNum type="arabicPeriod"/>
            </a:pPr>
            <a:r>
              <a:rPr lang="en-US" dirty="0"/>
              <a:t>Configuration, credentials, and code </a:t>
            </a:r>
          </a:p>
          <a:p>
            <a:pPr marL="342900" indent="-342900">
              <a:buAutoNum type="arabicPeriod"/>
            </a:pPr>
            <a:r>
              <a:rPr lang="en-US" dirty="0"/>
              <a:t>Logs </a:t>
            </a:r>
          </a:p>
          <a:p>
            <a:pPr marL="342900" indent="-342900">
              <a:buAutoNum type="arabicPeriod"/>
            </a:pPr>
            <a:r>
              <a:rPr lang="en-US" dirty="0"/>
              <a:t>Disposability </a:t>
            </a:r>
          </a:p>
          <a:p>
            <a:pPr marL="342900" indent="-342900">
              <a:buAutoNum type="arabicPeriod"/>
            </a:pPr>
            <a:r>
              <a:rPr lang="en-US" dirty="0"/>
              <a:t>Backing services </a:t>
            </a:r>
          </a:p>
          <a:p>
            <a:pPr marL="342900" indent="-342900">
              <a:buAutoNum type="arabicPeriod"/>
            </a:pPr>
            <a:r>
              <a:rPr lang="en-US" dirty="0"/>
              <a:t>Environment parity </a:t>
            </a:r>
          </a:p>
          <a:p>
            <a:pPr marL="342900" indent="-342900">
              <a:buAutoNum type="arabicPeriod"/>
            </a:pPr>
            <a:r>
              <a:rPr lang="en-US" dirty="0"/>
              <a:t>Administrative processes </a:t>
            </a:r>
          </a:p>
          <a:p>
            <a:pPr marL="342900" indent="-342900">
              <a:buAutoNum type="arabicPeriod"/>
            </a:pPr>
            <a:r>
              <a:rPr lang="en-US" dirty="0"/>
              <a:t>Port binding </a:t>
            </a:r>
          </a:p>
          <a:p>
            <a:pPr marL="342900" indent="-342900">
              <a:buAutoNum type="arabicPeriod"/>
            </a:pPr>
            <a:r>
              <a:rPr lang="en-US" dirty="0"/>
              <a:t>Stateless processes </a:t>
            </a:r>
          </a:p>
          <a:p>
            <a:pPr marL="342900" indent="-342900">
              <a:buAutoNum type="arabicPeriod"/>
            </a:pPr>
            <a:r>
              <a:rPr lang="en-US" dirty="0"/>
              <a:t>Concurrency </a:t>
            </a:r>
          </a:p>
          <a:p>
            <a:pPr marL="342900" indent="-342900">
              <a:buAutoNum type="arabicPeriod"/>
            </a:pPr>
            <a:r>
              <a:rPr lang="en-US" dirty="0"/>
              <a:t>Telemetry </a:t>
            </a:r>
          </a:p>
          <a:p>
            <a:pPr marL="342900" indent="-342900">
              <a:buAutoNum type="arabicPeriod"/>
            </a:pPr>
            <a:r>
              <a:rPr lang="en-US" dirty="0"/>
              <a:t>Authentication and authorization</a:t>
            </a:r>
          </a:p>
        </p:txBody>
      </p:sp>
      <p:sp>
        <p:nvSpPr>
          <p:cNvPr id="14" name="TextBox 13"/>
          <p:cNvSpPr txBox="1"/>
          <p:nvPr/>
        </p:nvSpPr>
        <p:spPr>
          <a:xfrm>
            <a:off x="1962505" y="5646370"/>
            <a:ext cx="8408191" cy="342979"/>
          </a:xfrm>
          <a:prstGeom prst="rect">
            <a:avLst/>
          </a:prstGeom>
          <a:noFill/>
        </p:spPr>
        <p:txBody>
          <a:bodyPr wrap="square" rtlCol="0">
            <a:spAutoFit/>
          </a:bodyPr>
          <a:lstStyle/>
          <a:p>
            <a:pPr defTabSz="457200">
              <a:defRPr/>
            </a:pPr>
            <a:r>
              <a:rPr lang="en-US" b="0" dirty="0"/>
              <a:t>These practices apply towards modern distributed apps </a:t>
            </a:r>
            <a:r>
              <a:rPr lang="mr-IN" b="0" dirty="0"/>
              <a:t>–</a:t>
            </a:r>
            <a:r>
              <a:rPr lang="en-US" b="0" dirty="0"/>
              <a:t> web, mobile, cloud, </a:t>
            </a:r>
            <a:r>
              <a:rPr lang="en-US" b="0" dirty="0" err="1"/>
              <a:t>IoT</a:t>
            </a:r>
            <a:endParaRPr lang="en-US" b="0" dirty="0"/>
          </a:p>
        </p:txBody>
      </p:sp>
    </p:spTree>
    <p:extLst>
      <p:ext uri="{BB962C8B-B14F-4D97-AF65-F5344CB8AC3E}">
        <p14:creationId xmlns:p14="http://schemas.microsoft.com/office/powerpoint/2010/main" val="157985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1. One Codebase</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23</a:t>
            </a:fld>
            <a:endParaRPr lang="en-US" dirty="0"/>
          </a:p>
        </p:txBody>
      </p:sp>
      <p:sp>
        <p:nvSpPr>
          <p:cNvPr id="6" name="Footer Placeholder 5"/>
          <p:cNvSpPr>
            <a:spLocks noGrp="1"/>
          </p:cNvSpPr>
          <p:nvPr>
            <p:ph type="ftr" sz="quarter" idx="10"/>
          </p:nvPr>
        </p:nvSpPr>
        <p:spPr/>
        <p:txBody>
          <a:bodyPr/>
          <a:lstStyle/>
          <a:p>
            <a:r>
              <a:rPr lang="en-US"/>
              <a:t>1</a:t>
            </a:r>
          </a:p>
        </p:txBody>
      </p:sp>
      <p:sp>
        <p:nvSpPr>
          <p:cNvPr id="14" name="TextBox 13"/>
          <p:cNvSpPr txBox="1"/>
          <p:nvPr/>
        </p:nvSpPr>
        <p:spPr>
          <a:xfrm>
            <a:off x="1962505" y="5646371"/>
            <a:ext cx="8408191" cy="841577"/>
          </a:xfrm>
          <a:prstGeom prst="rect">
            <a:avLst/>
          </a:prstGeom>
          <a:noFill/>
        </p:spPr>
        <p:txBody>
          <a:bodyPr wrap="square" rtlCol="0">
            <a:spAutoFit/>
          </a:bodyPr>
          <a:lstStyle/>
          <a:p>
            <a:pPr defTabSz="457200">
              <a:defRPr/>
            </a:pPr>
            <a:r>
              <a:rPr lang="en-US" dirty="0"/>
              <a:t>A codebase for an application is used to create any number of immutable releases that</a:t>
            </a:r>
            <a:br>
              <a:rPr lang="en-US" dirty="0"/>
            </a:br>
            <a:r>
              <a:rPr lang="en-US" dirty="0"/>
              <a:t>are likely destined for different environments</a:t>
            </a:r>
          </a:p>
        </p:txBody>
      </p:sp>
      <p:pic>
        <p:nvPicPr>
          <p:cNvPr id="3" name="Picture 2"/>
          <p:cNvPicPr>
            <a:picLocks noChangeAspect="1"/>
          </p:cNvPicPr>
          <p:nvPr/>
        </p:nvPicPr>
        <p:blipFill>
          <a:blip r:embed="rId3"/>
          <a:stretch>
            <a:fillRect/>
          </a:stretch>
        </p:blipFill>
        <p:spPr>
          <a:xfrm>
            <a:off x="3619500" y="1365250"/>
            <a:ext cx="4953000" cy="4127500"/>
          </a:xfrm>
          <a:prstGeom prst="rect">
            <a:avLst/>
          </a:prstGeom>
        </p:spPr>
      </p:pic>
    </p:spTree>
    <p:extLst>
      <p:ext uri="{BB962C8B-B14F-4D97-AF65-F5344CB8AC3E}">
        <p14:creationId xmlns:p14="http://schemas.microsoft.com/office/powerpoint/2010/main" val="1119937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2. API First</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24</a:t>
            </a:fld>
            <a:endParaRPr lang="en-US" dirty="0"/>
          </a:p>
        </p:txBody>
      </p:sp>
      <p:sp>
        <p:nvSpPr>
          <p:cNvPr id="14" name="TextBox 13"/>
          <p:cNvSpPr txBox="1"/>
          <p:nvPr/>
        </p:nvSpPr>
        <p:spPr>
          <a:xfrm>
            <a:off x="1962505" y="5646371"/>
            <a:ext cx="8408191" cy="592278"/>
          </a:xfrm>
          <a:prstGeom prst="rect">
            <a:avLst/>
          </a:prstGeom>
          <a:noFill/>
        </p:spPr>
        <p:txBody>
          <a:bodyPr wrap="square" rtlCol="0">
            <a:spAutoFit/>
          </a:bodyPr>
          <a:lstStyle/>
          <a:p>
            <a:pPr defTabSz="457200">
              <a:defRPr/>
            </a:pPr>
            <a:r>
              <a:rPr lang="en-US" dirty="0"/>
              <a:t>All externally visible application interfaces are exposed via well-defined APIs.  Define the API-interfaces first for clients and other services</a:t>
            </a:r>
          </a:p>
        </p:txBody>
      </p:sp>
      <p:sp>
        <p:nvSpPr>
          <p:cNvPr id="2" name="Rectangle 1"/>
          <p:cNvSpPr/>
          <p:nvPr/>
        </p:nvSpPr>
        <p:spPr>
          <a:xfrm>
            <a:off x="3104707" y="1452784"/>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Service</a:t>
            </a:r>
          </a:p>
        </p:txBody>
      </p:sp>
      <p:sp>
        <p:nvSpPr>
          <p:cNvPr id="11" name="Rectangle 10"/>
          <p:cNvSpPr/>
          <p:nvPr/>
        </p:nvSpPr>
        <p:spPr>
          <a:xfrm>
            <a:off x="3104707" y="3440883"/>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Service</a:t>
            </a:r>
          </a:p>
        </p:txBody>
      </p:sp>
      <p:sp>
        <p:nvSpPr>
          <p:cNvPr id="12" name="Rectangle 11"/>
          <p:cNvSpPr/>
          <p:nvPr/>
        </p:nvSpPr>
        <p:spPr>
          <a:xfrm>
            <a:off x="6914707" y="1452784"/>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Service</a:t>
            </a:r>
          </a:p>
        </p:txBody>
      </p:sp>
      <p:sp>
        <p:nvSpPr>
          <p:cNvPr id="13" name="Rectangle 12"/>
          <p:cNvSpPr/>
          <p:nvPr/>
        </p:nvSpPr>
        <p:spPr>
          <a:xfrm>
            <a:off x="6914707" y="3440883"/>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Service</a:t>
            </a:r>
          </a:p>
        </p:txBody>
      </p:sp>
      <p:cxnSp>
        <p:nvCxnSpPr>
          <p:cNvPr id="9" name="Straight Connector 8"/>
          <p:cNvCxnSpPr>
            <a:stCxn id="2" idx="3"/>
            <a:endCxn id="12" idx="1"/>
          </p:cNvCxnSpPr>
          <p:nvPr/>
        </p:nvCxnSpPr>
        <p:spPr>
          <a:xfrm>
            <a:off x="5238307" y="1871884"/>
            <a:ext cx="1676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2" idx="2"/>
            <a:endCxn id="11" idx="0"/>
          </p:cNvCxnSpPr>
          <p:nvPr/>
        </p:nvCxnSpPr>
        <p:spPr>
          <a:xfrm>
            <a:off x="4171507" y="2290985"/>
            <a:ext cx="0" cy="11498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2" idx="2"/>
            <a:endCxn id="11" idx="3"/>
          </p:cNvCxnSpPr>
          <p:nvPr/>
        </p:nvCxnSpPr>
        <p:spPr>
          <a:xfrm flipH="1">
            <a:off x="5238307" y="2290985"/>
            <a:ext cx="2743200" cy="156899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7978685" y="2290985"/>
            <a:ext cx="0" cy="1149899"/>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171507" y="3122868"/>
            <a:ext cx="608012" cy="342979"/>
          </a:xfrm>
          <a:prstGeom prst="rect">
            <a:avLst/>
          </a:prstGeom>
          <a:noFill/>
        </p:spPr>
        <p:txBody>
          <a:bodyPr wrap="square" rtlCol="0">
            <a:spAutoFit/>
          </a:bodyPr>
          <a:lstStyle/>
          <a:p>
            <a:pPr defTabSz="457200">
              <a:defRPr/>
            </a:pPr>
            <a:r>
              <a:rPr lang="en-US" b="1">
                <a:solidFill>
                  <a:srgbClr val="2E53DF"/>
                </a:solidFill>
              </a:rPr>
              <a:t>API</a:t>
            </a:r>
            <a:endParaRPr lang="en-US" b="1" dirty="0">
              <a:solidFill>
                <a:srgbClr val="2E53DF"/>
              </a:solidFill>
            </a:endParaRPr>
          </a:p>
        </p:txBody>
      </p:sp>
      <p:sp>
        <p:nvSpPr>
          <p:cNvPr id="24" name="TextBox 23"/>
          <p:cNvSpPr txBox="1"/>
          <p:nvPr/>
        </p:nvSpPr>
        <p:spPr>
          <a:xfrm>
            <a:off x="6453494" y="1510932"/>
            <a:ext cx="608012" cy="342979"/>
          </a:xfrm>
          <a:prstGeom prst="rect">
            <a:avLst/>
          </a:prstGeom>
          <a:noFill/>
        </p:spPr>
        <p:txBody>
          <a:bodyPr wrap="square" rtlCol="0">
            <a:spAutoFit/>
          </a:bodyPr>
          <a:lstStyle/>
          <a:p>
            <a:pPr defTabSz="457200">
              <a:defRPr/>
            </a:pPr>
            <a:r>
              <a:rPr lang="en-US" b="1">
                <a:solidFill>
                  <a:srgbClr val="2E53DF"/>
                </a:solidFill>
              </a:rPr>
              <a:t>API</a:t>
            </a:r>
            <a:endParaRPr lang="en-US" b="1" dirty="0">
              <a:solidFill>
                <a:srgbClr val="2E53DF"/>
              </a:solidFill>
            </a:endParaRPr>
          </a:p>
        </p:txBody>
      </p:sp>
      <p:sp>
        <p:nvSpPr>
          <p:cNvPr id="25" name="TextBox 24"/>
          <p:cNvSpPr txBox="1"/>
          <p:nvPr/>
        </p:nvSpPr>
        <p:spPr>
          <a:xfrm>
            <a:off x="7161036" y="2236569"/>
            <a:ext cx="608012" cy="342979"/>
          </a:xfrm>
          <a:prstGeom prst="rect">
            <a:avLst/>
          </a:prstGeom>
          <a:noFill/>
        </p:spPr>
        <p:txBody>
          <a:bodyPr wrap="square" rtlCol="0">
            <a:spAutoFit/>
          </a:bodyPr>
          <a:lstStyle/>
          <a:p>
            <a:pPr defTabSz="457200">
              <a:defRPr/>
            </a:pPr>
            <a:r>
              <a:rPr lang="en-US" b="1">
                <a:solidFill>
                  <a:srgbClr val="2E53DF"/>
                </a:solidFill>
              </a:rPr>
              <a:t>API</a:t>
            </a:r>
            <a:endParaRPr lang="en-US" b="1" dirty="0">
              <a:solidFill>
                <a:srgbClr val="2E53DF"/>
              </a:solidFill>
            </a:endParaRPr>
          </a:p>
        </p:txBody>
      </p:sp>
      <p:sp>
        <p:nvSpPr>
          <p:cNvPr id="26" name="TextBox 25"/>
          <p:cNvSpPr txBox="1"/>
          <p:nvPr/>
        </p:nvSpPr>
        <p:spPr>
          <a:xfrm>
            <a:off x="7978685" y="3075484"/>
            <a:ext cx="608012" cy="342979"/>
          </a:xfrm>
          <a:prstGeom prst="rect">
            <a:avLst/>
          </a:prstGeom>
          <a:noFill/>
        </p:spPr>
        <p:txBody>
          <a:bodyPr wrap="square" rtlCol="0">
            <a:spAutoFit/>
          </a:bodyPr>
          <a:lstStyle/>
          <a:p>
            <a:pPr defTabSz="457200">
              <a:defRPr/>
            </a:pPr>
            <a:r>
              <a:rPr lang="en-US" b="1">
                <a:solidFill>
                  <a:srgbClr val="2E53DF"/>
                </a:solidFill>
              </a:rPr>
              <a:t>API</a:t>
            </a:r>
            <a:endParaRPr lang="en-US" b="1" dirty="0">
              <a:solidFill>
                <a:srgbClr val="2E53DF"/>
              </a:solidFill>
            </a:endParaRPr>
          </a:p>
        </p:txBody>
      </p:sp>
    </p:spTree>
    <p:extLst>
      <p:ext uri="{BB962C8B-B14F-4D97-AF65-F5344CB8AC3E}">
        <p14:creationId xmlns:p14="http://schemas.microsoft.com/office/powerpoint/2010/main" val="835108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3. Dependency Management</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25</a:t>
            </a:fld>
            <a:endParaRPr lang="en-US" dirty="0"/>
          </a:p>
        </p:txBody>
      </p:sp>
      <p:sp>
        <p:nvSpPr>
          <p:cNvPr id="14" name="TextBox 13"/>
          <p:cNvSpPr txBox="1"/>
          <p:nvPr/>
        </p:nvSpPr>
        <p:spPr>
          <a:xfrm>
            <a:off x="1962505" y="5646370"/>
            <a:ext cx="8408191" cy="841577"/>
          </a:xfrm>
          <a:prstGeom prst="rect">
            <a:avLst/>
          </a:prstGeom>
          <a:noFill/>
        </p:spPr>
        <p:txBody>
          <a:bodyPr wrap="square" rtlCol="0">
            <a:spAutoFit/>
          </a:bodyPr>
          <a:lstStyle/>
          <a:p>
            <a:pPr defTabSz="457200">
              <a:defRPr/>
            </a:pPr>
            <a:r>
              <a:rPr lang="en-US" dirty="0"/>
              <a:t>Never rely on the existence of system-wide dependencies.  Explicitly declare all dependencies (and versions) pulling them in dynamically at build time (maven, </a:t>
            </a:r>
            <a:r>
              <a:rPr lang="en-US" dirty="0" err="1"/>
              <a:t>sbt</a:t>
            </a:r>
            <a:r>
              <a:rPr lang="en-US" dirty="0"/>
              <a:t>, </a:t>
            </a:r>
            <a:r>
              <a:rPr lang="en-US" dirty="0" err="1"/>
              <a:t>npm</a:t>
            </a:r>
            <a:r>
              <a:rPr lang="en-US" dirty="0"/>
              <a:t>, yarn, go, cargo, </a:t>
            </a:r>
            <a:r>
              <a:rPr lang="en-US" dirty="0" err="1"/>
              <a:t>etc</a:t>
            </a:r>
            <a:r>
              <a:rPr lang="en-US" dirty="0"/>
              <a:t>)</a:t>
            </a:r>
          </a:p>
        </p:txBody>
      </p:sp>
      <p:sp>
        <p:nvSpPr>
          <p:cNvPr id="2" name="Rectangle 1"/>
          <p:cNvSpPr/>
          <p:nvPr/>
        </p:nvSpPr>
        <p:spPr>
          <a:xfrm>
            <a:off x="3104707" y="1452784"/>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Your Code</a:t>
            </a:r>
          </a:p>
        </p:txBody>
      </p:sp>
      <p:sp>
        <p:nvSpPr>
          <p:cNvPr id="11" name="Rectangle 10"/>
          <p:cNvSpPr/>
          <p:nvPr/>
        </p:nvSpPr>
        <p:spPr>
          <a:xfrm>
            <a:off x="3104707" y="2872791"/>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Build Process</a:t>
            </a:r>
          </a:p>
        </p:txBody>
      </p:sp>
      <p:sp>
        <p:nvSpPr>
          <p:cNvPr id="12" name="Rectangle 11"/>
          <p:cNvSpPr/>
          <p:nvPr/>
        </p:nvSpPr>
        <p:spPr>
          <a:xfrm>
            <a:off x="6914707" y="2872791"/>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Dependencies</a:t>
            </a:r>
          </a:p>
        </p:txBody>
      </p:sp>
      <p:sp>
        <p:nvSpPr>
          <p:cNvPr id="13" name="Rectangle 12"/>
          <p:cNvSpPr/>
          <p:nvPr/>
        </p:nvSpPr>
        <p:spPr>
          <a:xfrm>
            <a:off x="3104707" y="4353924"/>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Runnable Application</a:t>
            </a:r>
          </a:p>
        </p:txBody>
      </p:sp>
      <p:cxnSp>
        <p:nvCxnSpPr>
          <p:cNvPr id="16" name="Straight Connector 15"/>
          <p:cNvCxnSpPr>
            <a:stCxn id="2" idx="2"/>
            <a:endCxn id="11" idx="0"/>
          </p:cNvCxnSpPr>
          <p:nvPr/>
        </p:nvCxnSpPr>
        <p:spPr>
          <a:xfrm>
            <a:off x="4171507" y="2290985"/>
            <a:ext cx="0" cy="581807"/>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2" idx="1"/>
            <a:endCxn id="11" idx="3"/>
          </p:cNvCxnSpPr>
          <p:nvPr/>
        </p:nvCxnSpPr>
        <p:spPr>
          <a:xfrm flipH="1">
            <a:off x="5238307" y="3291891"/>
            <a:ext cx="1676400" cy="0"/>
          </a:xfrm>
          <a:prstGeom prst="line">
            <a:avLst/>
          </a:prstGeom>
          <a:ln>
            <a:headEnd type="arrow"/>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3" idx="0"/>
            <a:endCxn id="11" idx="2"/>
          </p:cNvCxnSpPr>
          <p:nvPr/>
        </p:nvCxnSpPr>
        <p:spPr>
          <a:xfrm flipV="1">
            <a:off x="4171507" y="3710992"/>
            <a:ext cx="0" cy="642933"/>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3995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4. Design, Build, Release and Run</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26</a:t>
            </a:fld>
            <a:endParaRPr lang="en-US" dirty="0"/>
          </a:p>
        </p:txBody>
      </p:sp>
      <p:sp>
        <p:nvSpPr>
          <p:cNvPr id="14" name="TextBox 13"/>
          <p:cNvSpPr txBox="1"/>
          <p:nvPr/>
        </p:nvSpPr>
        <p:spPr>
          <a:xfrm>
            <a:off x="1952450" y="5205658"/>
            <a:ext cx="8408191" cy="841577"/>
          </a:xfrm>
          <a:prstGeom prst="rect">
            <a:avLst/>
          </a:prstGeom>
          <a:noFill/>
        </p:spPr>
        <p:txBody>
          <a:bodyPr wrap="square" rtlCol="0">
            <a:spAutoFit/>
          </a:bodyPr>
          <a:lstStyle/>
          <a:p>
            <a:pPr defTabSz="457200">
              <a:defRPr/>
            </a:pPr>
            <a:r>
              <a:rPr lang="en-US" dirty="0"/>
              <a:t>Every release is coordinated via an automated build process that injects the proper runtime configuration.  Supports a CI/CD pipeline.  This is at the center of the </a:t>
            </a:r>
            <a:r>
              <a:rPr lang="en-US" dirty="0" err="1"/>
              <a:t>gitops</a:t>
            </a:r>
            <a:r>
              <a:rPr lang="en-US" dirty="0"/>
              <a:t> based patterns</a:t>
            </a:r>
          </a:p>
        </p:txBody>
      </p:sp>
      <p:pic>
        <p:nvPicPr>
          <p:cNvPr id="10" name="Picture 9"/>
          <p:cNvPicPr>
            <a:picLocks noChangeAspect="1"/>
          </p:cNvPicPr>
          <p:nvPr/>
        </p:nvPicPr>
        <p:blipFill>
          <a:blip r:embed="rId3"/>
          <a:stretch>
            <a:fillRect/>
          </a:stretch>
        </p:blipFill>
        <p:spPr>
          <a:xfrm>
            <a:off x="1777471" y="1286190"/>
            <a:ext cx="8688388" cy="3255280"/>
          </a:xfrm>
          <a:prstGeom prst="rect">
            <a:avLst/>
          </a:prstGeom>
        </p:spPr>
      </p:pic>
    </p:spTree>
    <p:extLst>
      <p:ext uri="{BB962C8B-B14F-4D97-AF65-F5344CB8AC3E}">
        <p14:creationId xmlns:p14="http://schemas.microsoft.com/office/powerpoint/2010/main" val="1396866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5. Configuration, Credentials and Code</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27</a:t>
            </a:fld>
            <a:endParaRPr lang="en-US" dirty="0"/>
          </a:p>
        </p:txBody>
      </p:sp>
      <p:sp>
        <p:nvSpPr>
          <p:cNvPr id="14" name="TextBox 13"/>
          <p:cNvSpPr txBox="1"/>
          <p:nvPr/>
        </p:nvSpPr>
        <p:spPr>
          <a:xfrm>
            <a:off x="1952450" y="5205657"/>
            <a:ext cx="8408191" cy="841577"/>
          </a:xfrm>
          <a:prstGeom prst="rect">
            <a:avLst/>
          </a:prstGeom>
          <a:noFill/>
        </p:spPr>
        <p:txBody>
          <a:bodyPr wrap="square" rtlCol="0">
            <a:spAutoFit/>
          </a:bodyPr>
          <a:lstStyle/>
          <a:p>
            <a:pPr defTabSz="457200">
              <a:defRPr/>
            </a:pPr>
            <a:r>
              <a:rPr lang="en-US" dirty="0"/>
              <a:t>Treat configuration as code </a:t>
            </a:r>
            <a:r>
              <a:rPr lang="mr-IN" dirty="0"/>
              <a:t>–</a:t>
            </a:r>
            <a:r>
              <a:rPr lang="en-US" dirty="0"/>
              <a:t> configuration is everything likely to change between deploys.  Ideally deployment configuration changes are injected into the runtime as environment variables.  Again, we see this in </a:t>
            </a:r>
            <a:r>
              <a:rPr lang="en-US" dirty="0" err="1"/>
              <a:t>gitops</a:t>
            </a:r>
            <a:endParaRPr lang="en-US" dirty="0"/>
          </a:p>
        </p:txBody>
      </p:sp>
      <p:sp>
        <p:nvSpPr>
          <p:cNvPr id="11" name="Rectangle 10"/>
          <p:cNvSpPr/>
          <p:nvPr/>
        </p:nvSpPr>
        <p:spPr>
          <a:xfrm>
            <a:off x="1938338" y="945268"/>
            <a:ext cx="2133600" cy="285224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tx1"/>
                </a:solidFill>
              </a:rPr>
              <a:t>Configuration</a:t>
            </a:r>
          </a:p>
        </p:txBody>
      </p:sp>
      <p:sp>
        <p:nvSpPr>
          <p:cNvPr id="12" name="Rectangle 11"/>
          <p:cNvSpPr/>
          <p:nvPr/>
        </p:nvSpPr>
        <p:spPr>
          <a:xfrm>
            <a:off x="4865511" y="2514600"/>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Deploy Process</a:t>
            </a:r>
          </a:p>
        </p:txBody>
      </p:sp>
      <p:sp>
        <p:nvSpPr>
          <p:cNvPr id="13" name="Rectangle 12"/>
          <p:cNvSpPr/>
          <p:nvPr/>
        </p:nvSpPr>
        <p:spPr>
          <a:xfrm>
            <a:off x="1938338" y="4096422"/>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Runnable</a:t>
            </a:r>
            <a:br>
              <a:rPr lang="en-US">
                <a:solidFill>
                  <a:schemeClr val="tx1"/>
                </a:solidFill>
              </a:rPr>
            </a:br>
            <a:r>
              <a:rPr lang="en-US">
                <a:solidFill>
                  <a:schemeClr val="tx1"/>
                </a:solidFill>
              </a:rPr>
              <a:t>Code</a:t>
            </a:r>
            <a:endParaRPr lang="en-US" dirty="0">
              <a:solidFill>
                <a:schemeClr val="tx1"/>
              </a:solidFill>
            </a:endParaRPr>
          </a:p>
        </p:txBody>
      </p:sp>
      <p:cxnSp>
        <p:nvCxnSpPr>
          <p:cNvPr id="16" name="Straight Connector 15"/>
          <p:cNvCxnSpPr>
            <a:stCxn id="21" idx="1"/>
            <a:endCxn id="12" idx="3"/>
          </p:cNvCxnSpPr>
          <p:nvPr/>
        </p:nvCxnSpPr>
        <p:spPr>
          <a:xfrm flipH="1" flipV="1">
            <a:off x="6999112" y="2933701"/>
            <a:ext cx="559945" cy="6245"/>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2" name="Snip Single Corner Rectangle 1"/>
          <p:cNvSpPr/>
          <p:nvPr/>
        </p:nvSpPr>
        <p:spPr>
          <a:xfrm>
            <a:off x="2209800" y="1456886"/>
            <a:ext cx="1676400" cy="600515"/>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Database</a:t>
            </a:r>
          </a:p>
        </p:txBody>
      </p:sp>
      <p:sp>
        <p:nvSpPr>
          <p:cNvPr id="19" name="Snip Single Corner Rectangle 18"/>
          <p:cNvSpPr/>
          <p:nvPr/>
        </p:nvSpPr>
        <p:spPr>
          <a:xfrm>
            <a:off x="2209800" y="2225271"/>
            <a:ext cx="1676400" cy="600515"/>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Security Credentials</a:t>
            </a:r>
          </a:p>
        </p:txBody>
      </p:sp>
      <p:sp>
        <p:nvSpPr>
          <p:cNvPr id="20" name="Snip Single Corner Rectangle 19"/>
          <p:cNvSpPr/>
          <p:nvPr/>
        </p:nvSpPr>
        <p:spPr>
          <a:xfrm>
            <a:off x="2209800" y="2993656"/>
            <a:ext cx="1676400" cy="600515"/>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Hostnames</a:t>
            </a:r>
          </a:p>
        </p:txBody>
      </p:sp>
      <p:sp>
        <p:nvSpPr>
          <p:cNvPr id="21" name="Rectangle 20"/>
          <p:cNvSpPr/>
          <p:nvPr/>
        </p:nvSpPr>
        <p:spPr>
          <a:xfrm>
            <a:off x="7559056" y="945268"/>
            <a:ext cx="2133600" cy="39893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solidFill>
                  <a:schemeClr val="tx1"/>
                </a:solidFill>
              </a:rPr>
              <a:t>Runtime</a:t>
            </a:r>
            <a:br>
              <a:rPr lang="en-US">
                <a:solidFill>
                  <a:schemeClr val="tx1"/>
                </a:solidFill>
              </a:rPr>
            </a:br>
            <a:r>
              <a:rPr lang="en-US">
                <a:solidFill>
                  <a:schemeClr val="tx1"/>
                </a:solidFill>
              </a:rPr>
              <a:t>Container</a:t>
            </a:r>
            <a:endParaRPr lang="en-US" dirty="0">
              <a:solidFill>
                <a:schemeClr val="tx1"/>
              </a:solidFill>
            </a:endParaRPr>
          </a:p>
        </p:txBody>
      </p:sp>
      <p:sp>
        <p:nvSpPr>
          <p:cNvPr id="23" name="Rectangle 22"/>
          <p:cNvSpPr/>
          <p:nvPr/>
        </p:nvSpPr>
        <p:spPr>
          <a:xfrm>
            <a:off x="7792684" y="1804880"/>
            <a:ext cx="1732316" cy="118877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Runtime Environment</a:t>
            </a:r>
          </a:p>
        </p:txBody>
      </p:sp>
      <p:sp>
        <p:nvSpPr>
          <p:cNvPr id="25" name="Rectangle 24"/>
          <p:cNvSpPr/>
          <p:nvPr/>
        </p:nvSpPr>
        <p:spPr>
          <a:xfrm>
            <a:off x="7792684" y="3479684"/>
            <a:ext cx="1732316" cy="118877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Running Code</a:t>
            </a:r>
          </a:p>
        </p:txBody>
      </p:sp>
      <p:cxnSp>
        <p:nvCxnSpPr>
          <p:cNvPr id="26" name="Straight Connector 25"/>
          <p:cNvCxnSpPr>
            <a:stCxn id="23" idx="2"/>
            <a:endCxn id="25" idx="0"/>
          </p:cNvCxnSpPr>
          <p:nvPr/>
        </p:nvCxnSpPr>
        <p:spPr>
          <a:xfrm>
            <a:off x="8658842" y="2993655"/>
            <a:ext cx="0" cy="48602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28" name="Elbow Connector 27"/>
          <p:cNvCxnSpPr>
            <a:endCxn id="12" idx="0"/>
          </p:cNvCxnSpPr>
          <p:nvPr/>
        </p:nvCxnSpPr>
        <p:spPr>
          <a:xfrm>
            <a:off x="4071939" y="1896178"/>
            <a:ext cx="1860373" cy="61842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3" idx="3"/>
            <a:endCxn id="12" idx="2"/>
          </p:cNvCxnSpPr>
          <p:nvPr/>
        </p:nvCxnSpPr>
        <p:spPr>
          <a:xfrm flipV="1">
            <a:off x="4071939" y="3352800"/>
            <a:ext cx="1860373" cy="116272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8046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6. Logs</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28</a:t>
            </a:fld>
            <a:endParaRPr lang="en-US" dirty="0"/>
          </a:p>
        </p:txBody>
      </p:sp>
      <p:sp>
        <p:nvSpPr>
          <p:cNvPr id="14" name="TextBox 13"/>
          <p:cNvSpPr txBox="1"/>
          <p:nvPr/>
        </p:nvSpPr>
        <p:spPr>
          <a:xfrm>
            <a:off x="1193010" y="4881694"/>
            <a:ext cx="9150697" cy="1589474"/>
          </a:xfrm>
          <a:prstGeom prst="rect">
            <a:avLst/>
          </a:prstGeom>
          <a:noFill/>
        </p:spPr>
        <p:txBody>
          <a:bodyPr wrap="square" rtlCol="0">
            <a:spAutoFit/>
          </a:bodyPr>
          <a:lstStyle/>
          <a:p>
            <a:pPr defTabSz="457200">
              <a:defRPr/>
            </a:pPr>
            <a:r>
              <a:rPr lang="en-US" dirty="0"/>
              <a:t>Logs provide insight into the behavior of a running app.  Logs should be considered as an event stream, capturing all events from a system in a time ordered sequence.  Each app instance is only concerned writing locally to its log, aggregation and streaming are handled outside of the application runtime.  All modern public cloud offerings support these capabilities intrinsically, and third party solutions that aggregate logs are very powerful (e.g., </a:t>
            </a:r>
            <a:r>
              <a:rPr lang="en-US" dirty="0" err="1"/>
              <a:t>splunk</a:t>
            </a:r>
            <a:r>
              <a:rPr lang="en-US" dirty="0"/>
              <a:t>)</a:t>
            </a:r>
          </a:p>
        </p:txBody>
      </p:sp>
      <p:cxnSp>
        <p:nvCxnSpPr>
          <p:cNvPr id="16" name="Straight Connector 15"/>
          <p:cNvCxnSpPr>
            <a:endCxn id="3" idx="4"/>
          </p:cNvCxnSpPr>
          <p:nvPr/>
        </p:nvCxnSpPr>
        <p:spPr>
          <a:xfrm flipH="1">
            <a:off x="4334759" y="1973705"/>
            <a:ext cx="530753" cy="0"/>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368814" y="937773"/>
            <a:ext cx="2133600" cy="149313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solidFill>
                  <a:schemeClr val="tx1"/>
                </a:solidFill>
              </a:rPr>
              <a:t>Runtime</a:t>
            </a:r>
            <a:br>
              <a:rPr lang="en-US">
                <a:solidFill>
                  <a:schemeClr val="tx1"/>
                </a:solidFill>
              </a:rPr>
            </a:br>
            <a:r>
              <a:rPr lang="en-US">
                <a:solidFill>
                  <a:schemeClr val="tx1"/>
                </a:solidFill>
              </a:rPr>
              <a:t>Container</a:t>
            </a:r>
            <a:endParaRPr lang="en-US" dirty="0">
              <a:solidFill>
                <a:schemeClr val="tx1"/>
              </a:solidFill>
            </a:endParaRPr>
          </a:p>
        </p:txBody>
      </p:sp>
      <p:sp>
        <p:nvSpPr>
          <p:cNvPr id="25" name="Rectangle 24"/>
          <p:cNvSpPr/>
          <p:nvPr/>
        </p:nvSpPr>
        <p:spPr>
          <a:xfrm>
            <a:off x="2582686" y="1676845"/>
            <a:ext cx="685272"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App</a:t>
            </a:r>
            <a:endParaRPr lang="en-US" dirty="0">
              <a:solidFill>
                <a:schemeClr val="tx1"/>
              </a:solidFill>
            </a:endParaRPr>
          </a:p>
        </p:txBody>
      </p:sp>
      <p:cxnSp>
        <p:nvCxnSpPr>
          <p:cNvPr id="26" name="Straight Connector 25"/>
          <p:cNvCxnSpPr>
            <a:stCxn id="3" idx="2"/>
            <a:endCxn id="25" idx="3"/>
          </p:cNvCxnSpPr>
          <p:nvPr/>
        </p:nvCxnSpPr>
        <p:spPr>
          <a:xfrm flipH="1">
            <a:off x="3267958" y="1973705"/>
            <a:ext cx="457200" cy="3970"/>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3" name="Can 2"/>
          <p:cNvSpPr/>
          <p:nvPr/>
        </p:nvSpPr>
        <p:spPr>
          <a:xfrm>
            <a:off x="3725158" y="1668905"/>
            <a:ext cx="609600" cy="609600"/>
          </a:xfrm>
          <a:prstGeom prst="can">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LOG</a:t>
            </a:r>
          </a:p>
        </p:txBody>
      </p:sp>
      <p:sp>
        <p:nvSpPr>
          <p:cNvPr id="27" name="Rectangle 26"/>
          <p:cNvSpPr/>
          <p:nvPr/>
        </p:nvSpPr>
        <p:spPr>
          <a:xfrm>
            <a:off x="2368814" y="2872529"/>
            <a:ext cx="2133600" cy="149313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solidFill>
                  <a:schemeClr val="tx1"/>
                </a:solidFill>
              </a:rPr>
              <a:t>Runtime</a:t>
            </a:r>
            <a:br>
              <a:rPr lang="en-US">
                <a:solidFill>
                  <a:schemeClr val="tx1"/>
                </a:solidFill>
              </a:rPr>
            </a:br>
            <a:r>
              <a:rPr lang="en-US">
                <a:solidFill>
                  <a:schemeClr val="tx1"/>
                </a:solidFill>
              </a:rPr>
              <a:t>Container</a:t>
            </a:r>
            <a:endParaRPr lang="en-US" dirty="0">
              <a:solidFill>
                <a:schemeClr val="tx1"/>
              </a:solidFill>
            </a:endParaRPr>
          </a:p>
        </p:txBody>
      </p:sp>
      <p:sp>
        <p:nvSpPr>
          <p:cNvPr id="29" name="Rectangle 28"/>
          <p:cNvSpPr/>
          <p:nvPr/>
        </p:nvSpPr>
        <p:spPr>
          <a:xfrm>
            <a:off x="2582686" y="3611601"/>
            <a:ext cx="685272"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App</a:t>
            </a:r>
            <a:endParaRPr lang="en-US" dirty="0">
              <a:solidFill>
                <a:schemeClr val="tx1"/>
              </a:solidFill>
            </a:endParaRPr>
          </a:p>
        </p:txBody>
      </p:sp>
      <p:cxnSp>
        <p:nvCxnSpPr>
          <p:cNvPr id="30" name="Straight Connector 29"/>
          <p:cNvCxnSpPr>
            <a:stCxn id="31" idx="2"/>
            <a:endCxn id="29" idx="3"/>
          </p:cNvCxnSpPr>
          <p:nvPr/>
        </p:nvCxnSpPr>
        <p:spPr>
          <a:xfrm flipH="1">
            <a:off x="3267958" y="3908461"/>
            <a:ext cx="457200" cy="3970"/>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31" name="Can 30"/>
          <p:cNvSpPr/>
          <p:nvPr/>
        </p:nvSpPr>
        <p:spPr>
          <a:xfrm>
            <a:off x="3725158" y="3603661"/>
            <a:ext cx="609600" cy="609600"/>
          </a:xfrm>
          <a:prstGeom prst="can">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LOG</a:t>
            </a:r>
          </a:p>
        </p:txBody>
      </p:sp>
      <p:sp>
        <p:nvSpPr>
          <p:cNvPr id="38" name="Rectangle 37"/>
          <p:cNvSpPr/>
          <p:nvPr/>
        </p:nvSpPr>
        <p:spPr>
          <a:xfrm>
            <a:off x="4865512" y="937773"/>
            <a:ext cx="1362073" cy="34278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Log</a:t>
            </a:r>
            <a:br>
              <a:rPr lang="en-US">
                <a:solidFill>
                  <a:schemeClr val="tx1"/>
                </a:solidFill>
              </a:rPr>
            </a:br>
            <a:r>
              <a:rPr lang="en-US">
                <a:solidFill>
                  <a:schemeClr val="tx1"/>
                </a:solidFill>
              </a:rPr>
              <a:t>Aggregation</a:t>
            </a:r>
            <a:endParaRPr lang="en-US" dirty="0">
              <a:solidFill>
                <a:schemeClr val="tx1"/>
              </a:solidFill>
            </a:endParaRPr>
          </a:p>
        </p:txBody>
      </p:sp>
      <p:sp>
        <p:nvSpPr>
          <p:cNvPr id="39" name="TextBox 38"/>
          <p:cNvSpPr txBox="1"/>
          <p:nvPr/>
        </p:nvSpPr>
        <p:spPr>
          <a:xfrm rot="16200000">
            <a:off x="4211892" y="1452745"/>
            <a:ext cx="937906" cy="315086"/>
          </a:xfrm>
          <a:prstGeom prst="rect">
            <a:avLst/>
          </a:prstGeom>
          <a:noFill/>
        </p:spPr>
        <p:txBody>
          <a:bodyPr wrap="square" rtlCol="0">
            <a:spAutoFit/>
          </a:bodyPr>
          <a:lstStyle/>
          <a:p>
            <a:pPr algn="ctr" defTabSz="457200">
              <a:defRPr/>
            </a:pPr>
            <a:r>
              <a:rPr lang="en-US" sz="1600" b="1" dirty="0">
                <a:solidFill>
                  <a:srgbClr val="2E53DF"/>
                </a:solidFill>
              </a:rPr>
              <a:t>EVENT</a:t>
            </a:r>
          </a:p>
        </p:txBody>
      </p:sp>
      <p:cxnSp>
        <p:nvCxnSpPr>
          <p:cNvPr id="40" name="Straight Connector 39"/>
          <p:cNvCxnSpPr/>
          <p:nvPr/>
        </p:nvCxnSpPr>
        <p:spPr>
          <a:xfrm flipH="1">
            <a:off x="4343401" y="3880371"/>
            <a:ext cx="530753" cy="0"/>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rot="16200000">
            <a:off x="4220534" y="3359411"/>
            <a:ext cx="937906" cy="315086"/>
          </a:xfrm>
          <a:prstGeom prst="rect">
            <a:avLst/>
          </a:prstGeom>
          <a:noFill/>
        </p:spPr>
        <p:txBody>
          <a:bodyPr wrap="square" rtlCol="0">
            <a:spAutoFit/>
          </a:bodyPr>
          <a:lstStyle/>
          <a:p>
            <a:pPr algn="ctr" defTabSz="457200">
              <a:defRPr/>
            </a:pPr>
            <a:r>
              <a:rPr lang="en-US" sz="1600" b="1">
                <a:solidFill>
                  <a:srgbClr val="2E53DF"/>
                </a:solidFill>
              </a:rPr>
              <a:t>EVENT</a:t>
            </a:r>
            <a:endParaRPr lang="en-US" sz="1600" b="1" dirty="0">
              <a:solidFill>
                <a:srgbClr val="2E53DF"/>
              </a:solidFill>
            </a:endParaRPr>
          </a:p>
        </p:txBody>
      </p:sp>
      <p:cxnSp>
        <p:nvCxnSpPr>
          <p:cNvPr id="43" name="Straight Connector 42"/>
          <p:cNvCxnSpPr>
            <a:stCxn id="50" idx="1"/>
            <a:endCxn id="38" idx="3"/>
          </p:cNvCxnSpPr>
          <p:nvPr/>
        </p:nvCxnSpPr>
        <p:spPr>
          <a:xfrm flipH="1">
            <a:off x="6227584" y="2651717"/>
            <a:ext cx="478016" cy="1"/>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50" name="Striped Right Arrow 49"/>
          <p:cNvSpPr/>
          <p:nvPr/>
        </p:nvSpPr>
        <p:spPr>
          <a:xfrm>
            <a:off x="6705600" y="2118316"/>
            <a:ext cx="3048000" cy="1066800"/>
          </a:xfrm>
          <a:prstGeom prst="striped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LOG STREAM </a:t>
            </a:r>
          </a:p>
        </p:txBody>
      </p:sp>
      <p:sp>
        <p:nvSpPr>
          <p:cNvPr id="57" name="Rectangle 56"/>
          <p:cNvSpPr/>
          <p:nvPr/>
        </p:nvSpPr>
        <p:spPr>
          <a:xfrm>
            <a:off x="6688668" y="914400"/>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Utility</a:t>
            </a:r>
            <a:endParaRPr lang="en-US" dirty="0">
              <a:solidFill>
                <a:schemeClr val="tx1"/>
              </a:solidFill>
            </a:endParaRPr>
          </a:p>
        </p:txBody>
      </p:sp>
      <p:cxnSp>
        <p:nvCxnSpPr>
          <p:cNvPr id="58" name="Straight Connector 57"/>
          <p:cNvCxnSpPr>
            <a:endCxn id="57" idx="2"/>
          </p:cNvCxnSpPr>
          <p:nvPr/>
        </p:nvCxnSpPr>
        <p:spPr>
          <a:xfrm flipV="1">
            <a:off x="7369704" y="1695740"/>
            <a:ext cx="0" cy="700678"/>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rot="16200000">
            <a:off x="7085416" y="1888104"/>
            <a:ext cx="937906" cy="315086"/>
          </a:xfrm>
          <a:prstGeom prst="rect">
            <a:avLst/>
          </a:prstGeom>
          <a:noFill/>
        </p:spPr>
        <p:txBody>
          <a:bodyPr wrap="square" rtlCol="0">
            <a:spAutoFit/>
          </a:bodyPr>
          <a:lstStyle/>
          <a:p>
            <a:pPr algn="ctr" defTabSz="457200">
              <a:defRPr/>
            </a:pPr>
            <a:r>
              <a:rPr lang="en-US" sz="1600" b="1">
                <a:solidFill>
                  <a:srgbClr val="2E53DF"/>
                </a:solidFill>
              </a:rPr>
              <a:t>LISTEN</a:t>
            </a:r>
            <a:endParaRPr lang="en-US" sz="1600" b="1" dirty="0">
              <a:solidFill>
                <a:srgbClr val="2E53DF"/>
              </a:solidFill>
            </a:endParaRPr>
          </a:p>
        </p:txBody>
      </p:sp>
      <p:sp>
        <p:nvSpPr>
          <p:cNvPr id="63" name="Rectangle 62"/>
          <p:cNvSpPr/>
          <p:nvPr/>
        </p:nvSpPr>
        <p:spPr>
          <a:xfrm>
            <a:off x="8239128" y="914400"/>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Utility</a:t>
            </a:r>
            <a:endParaRPr lang="en-US" dirty="0">
              <a:solidFill>
                <a:schemeClr val="tx1"/>
              </a:solidFill>
            </a:endParaRPr>
          </a:p>
        </p:txBody>
      </p:sp>
      <p:cxnSp>
        <p:nvCxnSpPr>
          <p:cNvPr id="64" name="Straight Connector 63"/>
          <p:cNvCxnSpPr>
            <a:endCxn id="63" idx="2"/>
          </p:cNvCxnSpPr>
          <p:nvPr/>
        </p:nvCxnSpPr>
        <p:spPr>
          <a:xfrm flipV="1">
            <a:off x="8920164" y="1695740"/>
            <a:ext cx="0" cy="700678"/>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rot="16200000">
            <a:off x="8635876" y="1888104"/>
            <a:ext cx="937906" cy="315086"/>
          </a:xfrm>
          <a:prstGeom prst="rect">
            <a:avLst/>
          </a:prstGeom>
          <a:noFill/>
        </p:spPr>
        <p:txBody>
          <a:bodyPr wrap="square" rtlCol="0">
            <a:spAutoFit/>
          </a:bodyPr>
          <a:lstStyle/>
          <a:p>
            <a:pPr algn="ctr" defTabSz="457200">
              <a:defRPr/>
            </a:pPr>
            <a:r>
              <a:rPr lang="en-US" sz="1600" b="1">
                <a:solidFill>
                  <a:srgbClr val="2E53DF"/>
                </a:solidFill>
              </a:rPr>
              <a:t>LISTEN</a:t>
            </a:r>
            <a:endParaRPr lang="en-US" sz="1600" b="1" dirty="0">
              <a:solidFill>
                <a:srgbClr val="2E53DF"/>
              </a:solidFill>
            </a:endParaRPr>
          </a:p>
        </p:txBody>
      </p:sp>
      <p:sp>
        <p:nvSpPr>
          <p:cNvPr id="66" name="Rectangle 65"/>
          <p:cNvSpPr/>
          <p:nvPr/>
        </p:nvSpPr>
        <p:spPr>
          <a:xfrm>
            <a:off x="6705601" y="3638260"/>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Utility</a:t>
            </a:r>
            <a:endParaRPr lang="en-US" dirty="0">
              <a:solidFill>
                <a:schemeClr val="tx1"/>
              </a:solidFill>
            </a:endParaRPr>
          </a:p>
        </p:txBody>
      </p:sp>
      <p:cxnSp>
        <p:nvCxnSpPr>
          <p:cNvPr id="67" name="Straight Connector 66"/>
          <p:cNvCxnSpPr/>
          <p:nvPr/>
        </p:nvCxnSpPr>
        <p:spPr>
          <a:xfrm flipV="1">
            <a:off x="7386637" y="2938447"/>
            <a:ext cx="0" cy="700678"/>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rot="16200000">
            <a:off x="7102349" y="3130811"/>
            <a:ext cx="937906" cy="315086"/>
          </a:xfrm>
          <a:prstGeom prst="rect">
            <a:avLst/>
          </a:prstGeom>
          <a:noFill/>
        </p:spPr>
        <p:txBody>
          <a:bodyPr wrap="square" rtlCol="0">
            <a:spAutoFit/>
          </a:bodyPr>
          <a:lstStyle/>
          <a:p>
            <a:pPr algn="ctr" defTabSz="457200">
              <a:defRPr/>
            </a:pPr>
            <a:r>
              <a:rPr lang="en-US" sz="1600" b="1">
                <a:solidFill>
                  <a:srgbClr val="2E53DF"/>
                </a:solidFill>
              </a:rPr>
              <a:t>LISTEN</a:t>
            </a:r>
            <a:endParaRPr lang="en-US" sz="1600" b="1" dirty="0">
              <a:solidFill>
                <a:srgbClr val="2E53DF"/>
              </a:solidFill>
            </a:endParaRPr>
          </a:p>
        </p:txBody>
      </p:sp>
      <p:sp>
        <p:nvSpPr>
          <p:cNvPr id="69" name="Rectangle 68"/>
          <p:cNvSpPr/>
          <p:nvPr/>
        </p:nvSpPr>
        <p:spPr>
          <a:xfrm>
            <a:off x="8256061" y="3638260"/>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Utility</a:t>
            </a:r>
            <a:endParaRPr lang="en-US" dirty="0">
              <a:solidFill>
                <a:schemeClr val="tx1"/>
              </a:solidFill>
            </a:endParaRPr>
          </a:p>
        </p:txBody>
      </p:sp>
      <p:cxnSp>
        <p:nvCxnSpPr>
          <p:cNvPr id="70" name="Straight Connector 69"/>
          <p:cNvCxnSpPr/>
          <p:nvPr/>
        </p:nvCxnSpPr>
        <p:spPr>
          <a:xfrm flipV="1">
            <a:off x="8937097" y="2938447"/>
            <a:ext cx="0" cy="700678"/>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rot="16200000">
            <a:off x="8652809" y="3130811"/>
            <a:ext cx="937906" cy="315086"/>
          </a:xfrm>
          <a:prstGeom prst="rect">
            <a:avLst/>
          </a:prstGeom>
          <a:noFill/>
        </p:spPr>
        <p:txBody>
          <a:bodyPr wrap="square" rtlCol="0">
            <a:spAutoFit/>
          </a:bodyPr>
          <a:lstStyle/>
          <a:p>
            <a:pPr algn="ctr" defTabSz="457200">
              <a:defRPr/>
            </a:pPr>
            <a:r>
              <a:rPr lang="en-US" sz="1600" b="1">
                <a:solidFill>
                  <a:srgbClr val="2E53DF"/>
                </a:solidFill>
              </a:rPr>
              <a:t>LISTEN</a:t>
            </a:r>
            <a:endParaRPr lang="en-US" sz="1600" b="1" dirty="0">
              <a:solidFill>
                <a:srgbClr val="2E53DF"/>
              </a:solidFill>
            </a:endParaRPr>
          </a:p>
        </p:txBody>
      </p:sp>
      <p:pic>
        <p:nvPicPr>
          <p:cNvPr id="34818" name="Picture 2" descr="Image result for splunk icon">
            <a:extLst>
              <a:ext uri="{FF2B5EF4-FFF2-40B4-BE49-F238E27FC236}">
                <a16:creationId xmlns:a16="http://schemas.microsoft.com/office/drawing/2014/main" id="{926FB241-0124-4209-5F99-F388EB753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938" y="5119514"/>
            <a:ext cx="1113834" cy="111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3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7. Disposability</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29</a:t>
            </a:fld>
            <a:endParaRPr lang="en-US" dirty="0"/>
          </a:p>
        </p:txBody>
      </p:sp>
      <p:sp>
        <p:nvSpPr>
          <p:cNvPr id="14" name="TextBox 13"/>
          <p:cNvSpPr txBox="1"/>
          <p:nvPr/>
        </p:nvSpPr>
        <p:spPr>
          <a:xfrm>
            <a:off x="1891904" y="4993688"/>
            <a:ext cx="8408191" cy="1340175"/>
          </a:xfrm>
          <a:prstGeom prst="rect">
            <a:avLst/>
          </a:prstGeom>
          <a:noFill/>
        </p:spPr>
        <p:txBody>
          <a:bodyPr wrap="square" rtlCol="0">
            <a:spAutoFit/>
          </a:bodyPr>
          <a:lstStyle/>
          <a:p>
            <a:pPr defTabSz="457200">
              <a:defRPr/>
            </a:pPr>
            <a:r>
              <a:rPr lang="en-US" dirty="0"/>
              <a:t>Application instances should be able to be started quickly, and terminate cleanly.  Repair is never done, instances are disposed and replaced. Favor light/thin frameworks over heavy/fat middleware.  This is the key enabler towards scaling out versus scaling up.  EVERYTHING SHOULD BE EPHEMERAL in cloud native architectures. </a:t>
            </a:r>
          </a:p>
        </p:txBody>
      </p:sp>
      <p:pic>
        <p:nvPicPr>
          <p:cNvPr id="8" name="Picture 7"/>
          <p:cNvPicPr>
            <a:picLocks noChangeAspect="1"/>
          </p:cNvPicPr>
          <p:nvPr/>
        </p:nvPicPr>
        <p:blipFill>
          <a:blip r:embed="rId3"/>
          <a:stretch>
            <a:fillRect/>
          </a:stretch>
        </p:blipFill>
        <p:spPr>
          <a:xfrm>
            <a:off x="1584544" y="866647"/>
            <a:ext cx="9144000" cy="4080867"/>
          </a:xfrm>
          <a:prstGeom prst="rect">
            <a:avLst/>
          </a:prstGeom>
        </p:spPr>
      </p:pic>
      <p:sp>
        <p:nvSpPr>
          <p:cNvPr id="2" name="Rectangle 1">
            <a:extLst>
              <a:ext uri="{FF2B5EF4-FFF2-40B4-BE49-F238E27FC236}">
                <a16:creationId xmlns:a16="http://schemas.microsoft.com/office/drawing/2014/main" id="{9968601C-66F4-CE79-0C33-014614077562}"/>
              </a:ext>
            </a:extLst>
          </p:cNvPr>
          <p:cNvSpPr/>
          <p:nvPr/>
        </p:nvSpPr>
        <p:spPr>
          <a:xfrm>
            <a:off x="6382287" y="613484"/>
            <a:ext cx="1928733" cy="342979"/>
          </a:xfrm>
          <a:prstGeom prst="rect">
            <a:avLst/>
          </a:prstGeom>
        </p:spPr>
        <p:txBody>
          <a:bodyPr wrap="none">
            <a:spAutoFit/>
          </a:bodyPr>
          <a:lstStyle/>
          <a:p>
            <a:r>
              <a:rPr lang="en-US" dirty="0"/>
              <a:t>“Pets vs Cattle”</a:t>
            </a:r>
          </a:p>
        </p:txBody>
      </p:sp>
    </p:spTree>
    <p:extLst>
      <p:ext uri="{BB962C8B-B14F-4D97-AF65-F5344CB8AC3E}">
        <p14:creationId xmlns:p14="http://schemas.microsoft.com/office/powerpoint/2010/main" val="1714652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a:t>What are cloud native architectures?</a:t>
            </a:r>
          </a:p>
        </p:txBody>
      </p:sp>
      <p:sp>
        <p:nvSpPr>
          <p:cNvPr id="3" name="TextBox 2">
            <a:extLst>
              <a:ext uri="{FF2B5EF4-FFF2-40B4-BE49-F238E27FC236}">
                <a16:creationId xmlns:a16="http://schemas.microsoft.com/office/drawing/2014/main" id="{205B2F9A-0FC9-91EA-0161-BC376B8B12B3}"/>
              </a:ext>
            </a:extLst>
          </p:cNvPr>
          <p:cNvSpPr txBox="1"/>
          <p:nvPr/>
        </p:nvSpPr>
        <p:spPr>
          <a:xfrm>
            <a:off x="609601" y="768103"/>
            <a:ext cx="10972800" cy="116826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b="0" dirty="0"/>
              <a:t>What is needed for a cloud native architecture given the fact that they don’t actually have to run in the cloud?</a:t>
            </a:r>
          </a:p>
          <a:p>
            <a:pPr marL="285750" indent="-285750">
              <a:spcAft>
                <a:spcPts val="600"/>
              </a:spcAft>
              <a:buFont typeface="Arial" panose="020B0604020202020204" pitchFamily="34" charset="0"/>
              <a:buChar char="•"/>
            </a:pPr>
            <a:r>
              <a:rPr lang="en-US" sz="2400" b="0" dirty="0"/>
              <a:t>Regardless of on prem, or public cloud, all cloud native architectures require</a:t>
            </a:r>
          </a:p>
        </p:txBody>
      </p:sp>
      <p:sp>
        <p:nvSpPr>
          <p:cNvPr id="14" name="TextBox 13">
            <a:extLst>
              <a:ext uri="{FF2B5EF4-FFF2-40B4-BE49-F238E27FC236}">
                <a16:creationId xmlns:a16="http://schemas.microsoft.com/office/drawing/2014/main" id="{D1AFA9BB-ED0A-D6D4-BBB0-784CE1087A4C}"/>
              </a:ext>
            </a:extLst>
          </p:cNvPr>
          <p:cNvSpPr txBox="1"/>
          <p:nvPr/>
        </p:nvSpPr>
        <p:spPr>
          <a:xfrm>
            <a:off x="848230" y="1936372"/>
            <a:ext cx="10972800" cy="3956404"/>
          </a:xfrm>
          <a:prstGeom prst="rect">
            <a:avLst/>
          </a:prstGeom>
          <a:noFill/>
        </p:spPr>
        <p:txBody>
          <a:bodyPr wrap="square" rtlCol="0">
            <a:spAutoFit/>
          </a:bodyPr>
          <a:lstStyle/>
          <a:p>
            <a:pPr marL="342900" indent="-342900">
              <a:spcAft>
                <a:spcPts val="600"/>
              </a:spcAft>
              <a:buFont typeface="System Font Regular"/>
              <a:buChar char="-"/>
            </a:pPr>
            <a:r>
              <a:rPr lang="en-US" sz="2000" b="0" dirty="0"/>
              <a:t>Software defined control of technical resources that support, compute, network, security policy and storage</a:t>
            </a:r>
          </a:p>
          <a:p>
            <a:pPr marL="342900" indent="-342900">
              <a:spcAft>
                <a:spcPts val="600"/>
              </a:spcAft>
              <a:buFont typeface="System Font Regular"/>
              <a:buChar char="-"/>
            </a:pPr>
            <a:r>
              <a:rPr lang="en-US" sz="2000" b="0" dirty="0"/>
              <a:t>APIs that allow engineering to control every aspect of infrastructure configuration and deployment</a:t>
            </a:r>
          </a:p>
          <a:p>
            <a:pPr marL="342900" indent="-342900">
              <a:spcAft>
                <a:spcPts val="600"/>
              </a:spcAft>
              <a:buFont typeface="System Font Regular"/>
              <a:buChar char="-"/>
            </a:pPr>
            <a:r>
              <a:rPr lang="en-US" sz="2000" b="0" dirty="0"/>
              <a:t>An underlying platform that provides isolation and redundancy of workloads</a:t>
            </a:r>
          </a:p>
          <a:p>
            <a:pPr marL="342900" indent="-342900">
              <a:spcAft>
                <a:spcPts val="600"/>
              </a:spcAft>
              <a:buFont typeface="System Font Regular"/>
              <a:buChar char="-"/>
            </a:pPr>
            <a:r>
              <a:rPr lang="en-US" sz="2000" b="0" dirty="0"/>
              <a:t>An underlying platform that is hardened against any single point of failure</a:t>
            </a:r>
          </a:p>
          <a:p>
            <a:pPr marL="342900" indent="-342900">
              <a:spcAft>
                <a:spcPts val="600"/>
              </a:spcAft>
              <a:buFont typeface="System Font Regular"/>
              <a:buChar char="-"/>
            </a:pPr>
            <a:r>
              <a:rPr lang="en-US" sz="2000" b="0" dirty="0"/>
              <a:t>An underlying platform that can apply course- and fine-grained security everywhere</a:t>
            </a:r>
          </a:p>
          <a:p>
            <a:pPr marL="342900" indent="-342900">
              <a:spcAft>
                <a:spcPts val="600"/>
              </a:spcAft>
              <a:buFont typeface="System Font Regular"/>
              <a:buChar char="-"/>
            </a:pPr>
            <a:r>
              <a:rPr lang="en-US" sz="2000" b="0" dirty="0"/>
              <a:t>An underlying platform that is polyglot – allows workloads to be developed in any language on any platform</a:t>
            </a:r>
          </a:p>
          <a:p>
            <a:pPr marL="342900" indent="-342900">
              <a:spcAft>
                <a:spcPts val="600"/>
              </a:spcAft>
              <a:buFont typeface="System Font Regular"/>
              <a:buChar char="-"/>
            </a:pPr>
            <a:r>
              <a:rPr lang="en-US" sz="2000" b="0" dirty="0"/>
              <a:t>An underlying platform that supports granular collection of data to support billing (direct, internal chargeback) based on resources consumed </a:t>
            </a:r>
          </a:p>
          <a:p>
            <a:pPr marL="342900" indent="-342900">
              <a:spcAft>
                <a:spcPts val="600"/>
              </a:spcAft>
              <a:buFont typeface="System Font Regular"/>
              <a:buChar char="-"/>
            </a:pPr>
            <a:endParaRPr lang="en-US" sz="2000" b="0" dirty="0"/>
          </a:p>
        </p:txBody>
      </p:sp>
      <p:sp>
        <p:nvSpPr>
          <p:cNvPr id="6" name="TextBox 5">
            <a:extLst>
              <a:ext uri="{FF2B5EF4-FFF2-40B4-BE49-F238E27FC236}">
                <a16:creationId xmlns:a16="http://schemas.microsoft.com/office/drawing/2014/main" id="{5F9F2A72-F4F2-F08A-AD93-FD143D6C1E65}"/>
              </a:ext>
            </a:extLst>
          </p:cNvPr>
          <p:cNvSpPr txBox="1"/>
          <p:nvPr/>
        </p:nvSpPr>
        <p:spPr>
          <a:xfrm>
            <a:off x="395502" y="5464685"/>
            <a:ext cx="11400995" cy="1090876"/>
          </a:xfrm>
          <a:prstGeom prst="rect">
            <a:avLst/>
          </a:prstGeom>
          <a:noFill/>
        </p:spPr>
        <p:txBody>
          <a:bodyPr wrap="square" rtlCol="0">
            <a:spAutoFit/>
          </a:bodyPr>
          <a:lstStyle/>
          <a:p>
            <a:r>
              <a:rPr lang="en-US" dirty="0">
                <a:solidFill>
                  <a:srgbClr val="7030A0"/>
                </a:solidFill>
              </a:rPr>
              <a:t>The above list is basically best served by a mainstream cloud provider – AWS, Azure, GCP, </a:t>
            </a:r>
            <a:r>
              <a:rPr lang="en-US" dirty="0" err="1">
                <a:solidFill>
                  <a:srgbClr val="7030A0"/>
                </a:solidFill>
              </a:rPr>
              <a:t>etc</a:t>
            </a:r>
            <a:r>
              <a:rPr lang="en-US" dirty="0">
                <a:solidFill>
                  <a:srgbClr val="7030A0"/>
                </a:solidFill>
              </a:rPr>
              <a:t>; however you can also do these things to a large degree on premise – example, VMWare has a number of these offerings, and many cloud providers provide virtual machines that you can run on premise to take the end of the cloud on prem. </a:t>
            </a:r>
          </a:p>
        </p:txBody>
      </p:sp>
    </p:spTree>
    <p:extLst>
      <p:ext uri="{BB962C8B-B14F-4D97-AF65-F5344CB8AC3E}">
        <p14:creationId xmlns:p14="http://schemas.microsoft.com/office/powerpoint/2010/main" val="190703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7. Backing Services	</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30</a:t>
            </a:fld>
            <a:endParaRPr lang="en-US" dirty="0"/>
          </a:p>
        </p:txBody>
      </p:sp>
      <p:sp>
        <p:nvSpPr>
          <p:cNvPr id="14" name="TextBox 13"/>
          <p:cNvSpPr txBox="1"/>
          <p:nvPr/>
        </p:nvSpPr>
        <p:spPr>
          <a:xfrm>
            <a:off x="1952450" y="5205657"/>
            <a:ext cx="8408191" cy="1090876"/>
          </a:xfrm>
          <a:prstGeom prst="rect">
            <a:avLst/>
          </a:prstGeom>
          <a:noFill/>
        </p:spPr>
        <p:txBody>
          <a:bodyPr wrap="square" rtlCol="0">
            <a:spAutoFit/>
          </a:bodyPr>
          <a:lstStyle/>
          <a:p>
            <a:pPr defTabSz="457200">
              <a:defRPr/>
            </a:pPr>
            <a:r>
              <a:rPr lang="en-US" dirty="0"/>
              <a:t>Treat backing services as attached resources.  They are attached via a URL or other location and and security credentials managed by the </a:t>
            </a:r>
            <a:r>
              <a:rPr lang="en-US" dirty="0" err="1"/>
              <a:t>config</a:t>
            </a:r>
            <a:r>
              <a:rPr lang="en-US" dirty="0"/>
              <a:t>.  Resources should be able to be attached and detached to the application on demand without any code changes.</a:t>
            </a:r>
          </a:p>
        </p:txBody>
      </p:sp>
      <p:pic>
        <p:nvPicPr>
          <p:cNvPr id="2" name="Picture 1"/>
          <p:cNvPicPr>
            <a:picLocks noChangeAspect="1"/>
          </p:cNvPicPr>
          <p:nvPr/>
        </p:nvPicPr>
        <p:blipFill>
          <a:blip r:embed="rId3"/>
          <a:stretch>
            <a:fillRect/>
          </a:stretch>
        </p:blipFill>
        <p:spPr>
          <a:xfrm>
            <a:off x="2090738" y="1106025"/>
            <a:ext cx="7645512" cy="3980576"/>
          </a:xfrm>
          <a:prstGeom prst="rect">
            <a:avLst/>
          </a:prstGeom>
        </p:spPr>
      </p:pic>
    </p:spTree>
    <p:extLst>
      <p:ext uri="{BB962C8B-B14F-4D97-AF65-F5344CB8AC3E}">
        <p14:creationId xmlns:p14="http://schemas.microsoft.com/office/powerpoint/2010/main" val="1442327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9. Environment Parity</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31</a:t>
            </a:fld>
            <a:endParaRPr lang="en-US" dirty="0"/>
          </a:p>
        </p:txBody>
      </p:sp>
      <p:sp>
        <p:nvSpPr>
          <p:cNvPr id="14" name="TextBox 13"/>
          <p:cNvSpPr txBox="1"/>
          <p:nvPr/>
        </p:nvSpPr>
        <p:spPr>
          <a:xfrm>
            <a:off x="1952450" y="5205658"/>
            <a:ext cx="8408191" cy="1340175"/>
          </a:xfrm>
          <a:prstGeom prst="rect">
            <a:avLst/>
          </a:prstGeom>
          <a:noFill/>
        </p:spPr>
        <p:txBody>
          <a:bodyPr wrap="square" rtlCol="0">
            <a:spAutoFit/>
          </a:bodyPr>
          <a:lstStyle/>
          <a:p>
            <a:pPr defTabSz="457200">
              <a:defRPr/>
            </a:pPr>
            <a:r>
              <a:rPr lang="en-US" dirty="0"/>
              <a:t>Keep all environments as similar as possible.  Need to avoid ”it works on my machine” scenario.  Might be impossible to totally maintain consistency, but it should be maximized as much as possible.  Can be mitigated with other factors such as Backing Services, Configuration as Code, </a:t>
            </a:r>
            <a:r>
              <a:rPr lang="en-US" dirty="0" err="1"/>
              <a:t>etc</a:t>
            </a:r>
            <a:r>
              <a:rPr lang="en-US" dirty="0"/>
              <a:t> </a:t>
            </a:r>
          </a:p>
        </p:txBody>
      </p:sp>
      <p:pic>
        <p:nvPicPr>
          <p:cNvPr id="3" name="Picture 2"/>
          <p:cNvPicPr>
            <a:picLocks noChangeAspect="1"/>
          </p:cNvPicPr>
          <p:nvPr/>
        </p:nvPicPr>
        <p:blipFill>
          <a:blip r:embed="rId3"/>
          <a:stretch>
            <a:fillRect/>
          </a:stretch>
        </p:blipFill>
        <p:spPr>
          <a:xfrm>
            <a:off x="1938338" y="1031081"/>
            <a:ext cx="1581150" cy="1581150"/>
          </a:xfrm>
          <a:prstGeom prst="rect">
            <a:avLst/>
          </a:prstGeom>
        </p:spPr>
      </p:pic>
      <p:pic>
        <p:nvPicPr>
          <p:cNvPr id="8" name="Picture 7"/>
          <p:cNvPicPr>
            <a:picLocks noChangeAspect="1"/>
          </p:cNvPicPr>
          <p:nvPr/>
        </p:nvPicPr>
        <p:blipFill>
          <a:blip r:embed="rId4"/>
          <a:stretch>
            <a:fillRect/>
          </a:stretch>
        </p:blipFill>
        <p:spPr>
          <a:xfrm>
            <a:off x="5029200" y="1135856"/>
            <a:ext cx="1371600" cy="1371600"/>
          </a:xfrm>
          <a:prstGeom prst="rect">
            <a:avLst/>
          </a:prstGeom>
        </p:spPr>
      </p:pic>
      <p:pic>
        <p:nvPicPr>
          <p:cNvPr id="9" name="Picture 8"/>
          <p:cNvPicPr>
            <a:picLocks noChangeAspect="1"/>
          </p:cNvPicPr>
          <p:nvPr/>
        </p:nvPicPr>
        <p:blipFill>
          <a:blip r:embed="rId5"/>
          <a:stretch>
            <a:fillRect/>
          </a:stretch>
        </p:blipFill>
        <p:spPr>
          <a:xfrm>
            <a:off x="8020050" y="1191595"/>
            <a:ext cx="1352550" cy="1352550"/>
          </a:xfrm>
          <a:prstGeom prst="rect">
            <a:avLst/>
          </a:prstGeom>
        </p:spPr>
      </p:pic>
      <p:sp>
        <p:nvSpPr>
          <p:cNvPr id="13" name="TextBox 12"/>
          <p:cNvSpPr txBox="1"/>
          <p:nvPr/>
        </p:nvSpPr>
        <p:spPr>
          <a:xfrm>
            <a:off x="1633538" y="2591456"/>
            <a:ext cx="2176462" cy="2088136"/>
          </a:xfrm>
          <a:prstGeom prst="rect">
            <a:avLst/>
          </a:prstGeom>
          <a:noFill/>
        </p:spPr>
        <p:txBody>
          <a:bodyPr wrap="square" rtlCol="0">
            <a:spAutoFit/>
          </a:bodyPr>
          <a:lstStyle/>
          <a:p>
            <a:pPr algn="ctr" defTabSz="457200">
              <a:defRPr/>
            </a:pPr>
            <a:r>
              <a:rPr lang="en-US" b="1" dirty="0">
                <a:solidFill>
                  <a:srgbClr val="002060"/>
                </a:solidFill>
              </a:rPr>
              <a:t>Time</a:t>
            </a:r>
          </a:p>
          <a:p>
            <a:pPr algn="ctr" defTabSz="457200">
              <a:defRPr/>
            </a:pPr>
            <a:r>
              <a:rPr lang="en-US" i="1" dirty="0"/>
              <a:t>Becomes more important as the check-in to deployment cycle time decreases.  Days? Months? Minutes</a:t>
            </a:r>
          </a:p>
        </p:txBody>
      </p:sp>
      <p:sp>
        <p:nvSpPr>
          <p:cNvPr id="15" name="TextBox 14"/>
          <p:cNvSpPr txBox="1"/>
          <p:nvPr/>
        </p:nvSpPr>
        <p:spPr>
          <a:xfrm>
            <a:off x="4626769" y="2591457"/>
            <a:ext cx="2176462" cy="1340239"/>
          </a:xfrm>
          <a:prstGeom prst="rect">
            <a:avLst/>
          </a:prstGeom>
          <a:noFill/>
        </p:spPr>
        <p:txBody>
          <a:bodyPr wrap="square" rtlCol="0">
            <a:spAutoFit/>
          </a:bodyPr>
          <a:lstStyle/>
          <a:p>
            <a:pPr algn="ctr" defTabSz="457200">
              <a:defRPr/>
            </a:pPr>
            <a:r>
              <a:rPr lang="en-US" b="1" dirty="0">
                <a:solidFill>
                  <a:srgbClr val="002060"/>
                </a:solidFill>
              </a:rPr>
              <a:t>People</a:t>
            </a:r>
          </a:p>
          <a:p>
            <a:pPr algn="ctr" defTabSz="457200">
              <a:defRPr/>
            </a:pPr>
            <a:r>
              <a:rPr lang="en-US" i="1" dirty="0"/>
              <a:t>Specialized Skillsets, or “if you build it, you deploy and run it”</a:t>
            </a:r>
          </a:p>
        </p:txBody>
      </p:sp>
      <p:sp>
        <p:nvSpPr>
          <p:cNvPr id="16" name="TextBox 15"/>
          <p:cNvSpPr txBox="1"/>
          <p:nvPr/>
        </p:nvSpPr>
        <p:spPr>
          <a:xfrm>
            <a:off x="7620000" y="2591456"/>
            <a:ext cx="2176462" cy="2088136"/>
          </a:xfrm>
          <a:prstGeom prst="rect">
            <a:avLst/>
          </a:prstGeom>
          <a:noFill/>
        </p:spPr>
        <p:txBody>
          <a:bodyPr wrap="square" rtlCol="0">
            <a:spAutoFit/>
          </a:bodyPr>
          <a:lstStyle/>
          <a:p>
            <a:pPr algn="ctr" defTabSz="457200">
              <a:defRPr/>
            </a:pPr>
            <a:r>
              <a:rPr lang="en-US" b="1" dirty="0">
                <a:solidFill>
                  <a:srgbClr val="002060"/>
                </a:solidFill>
              </a:rPr>
              <a:t>Resources</a:t>
            </a:r>
          </a:p>
          <a:p>
            <a:pPr algn="ctr" defTabSz="457200">
              <a:defRPr/>
            </a:pPr>
            <a:r>
              <a:rPr lang="en-US" i="1" dirty="0"/>
              <a:t>Expensive, specialized resources (Oracle DB), or general purpose open source (</a:t>
            </a:r>
            <a:r>
              <a:rPr lang="en-US" i="1" dirty="0" err="1"/>
              <a:t>Postgress</a:t>
            </a:r>
            <a:r>
              <a:rPr lang="en-US" i="1" dirty="0"/>
              <a:t>)</a:t>
            </a:r>
          </a:p>
        </p:txBody>
      </p:sp>
    </p:spTree>
    <p:extLst>
      <p:ext uri="{BB962C8B-B14F-4D97-AF65-F5344CB8AC3E}">
        <p14:creationId xmlns:p14="http://schemas.microsoft.com/office/powerpoint/2010/main" val="26958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10. Administrative Processes</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32</a:t>
            </a:fld>
            <a:endParaRPr lang="en-US" dirty="0"/>
          </a:p>
        </p:txBody>
      </p:sp>
      <p:sp>
        <p:nvSpPr>
          <p:cNvPr id="6" name="Footer Placeholder 5"/>
          <p:cNvSpPr>
            <a:spLocks noGrp="1"/>
          </p:cNvSpPr>
          <p:nvPr>
            <p:ph type="ftr" sz="quarter" idx="10"/>
          </p:nvPr>
        </p:nvSpPr>
        <p:spPr/>
        <p:txBody>
          <a:bodyPr/>
          <a:lstStyle/>
          <a:p>
            <a:r>
              <a:rPr lang="en-US"/>
              <a:t>1</a:t>
            </a:r>
          </a:p>
        </p:txBody>
      </p:sp>
      <p:sp>
        <p:nvSpPr>
          <p:cNvPr id="14" name="TextBox 13"/>
          <p:cNvSpPr txBox="1"/>
          <p:nvPr/>
        </p:nvSpPr>
        <p:spPr>
          <a:xfrm>
            <a:off x="1952450" y="5205657"/>
            <a:ext cx="8408191" cy="1090876"/>
          </a:xfrm>
          <a:prstGeom prst="rect">
            <a:avLst/>
          </a:prstGeom>
          <a:noFill/>
        </p:spPr>
        <p:txBody>
          <a:bodyPr wrap="square" rtlCol="0">
            <a:spAutoFit/>
          </a:bodyPr>
          <a:lstStyle/>
          <a:p>
            <a:pPr defTabSz="457200">
              <a:defRPr/>
            </a:pPr>
            <a:r>
              <a:rPr lang="en-US" dirty="0"/>
              <a:t>Run administrative and management tasks as one-off processes. Admin code should be managed and deployed with the underlying application code. Admin actions should execute in the same runtime configuration as the underlying application </a:t>
            </a:r>
          </a:p>
        </p:txBody>
      </p:sp>
      <p:sp>
        <p:nvSpPr>
          <p:cNvPr id="18" name="Rectangle 17"/>
          <p:cNvSpPr/>
          <p:nvPr/>
        </p:nvSpPr>
        <p:spPr>
          <a:xfrm>
            <a:off x="4564189" y="1294236"/>
            <a:ext cx="2263655" cy="212452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solidFill>
                  <a:schemeClr val="tx1"/>
                </a:solidFill>
              </a:rPr>
              <a:t>Runtime</a:t>
            </a:r>
            <a:br>
              <a:rPr lang="en-US">
                <a:solidFill>
                  <a:schemeClr val="tx1"/>
                </a:solidFill>
              </a:rPr>
            </a:br>
            <a:r>
              <a:rPr lang="en-US">
                <a:solidFill>
                  <a:schemeClr val="tx1"/>
                </a:solidFill>
              </a:rPr>
              <a:t>Container</a:t>
            </a:r>
            <a:endParaRPr lang="en-US" dirty="0">
              <a:solidFill>
                <a:schemeClr val="tx1"/>
              </a:solidFill>
            </a:endParaRPr>
          </a:p>
        </p:txBody>
      </p:sp>
      <p:sp>
        <p:nvSpPr>
          <p:cNvPr id="19" name="Rectangle 18"/>
          <p:cNvSpPr/>
          <p:nvPr/>
        </p:nvSpPr>
        <p:spPr>
          <a:xfrm>
            <a:off x="4778061" y="2033308"/>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Application </a:t>
            </a:r>
            <a:br>
              <a:rPr lang="en-US" sz="1400" dirty="0">
                <a:solidFill>
                  <a:schemeClr val="tx1"/>
                </a:solidFill>
              </a:rPr>
            </a:br>
            <a:r>
              <a:rPr lang="en-US" sz="1400" dirty="0">
                <a:solidFill>
                  <a:schemeClr val="tx1"/>
                </a:solidFill>
              </a:rPr>
              <a:t>Code</a:t>
            </a:r>
          </a:p>
        </p:txBody>
      </p:sp>
      <p:cxnSp>
        <p:nvCxnSpPr>
          <p:cNvPr id="20" name="Straight Connector 19"/>
          <p:cNvCxnSpPr/>
          <p:nvPr/>
        </p:nvCxnSpPr>
        <p:spPr>
          <a:xfrm flipH="1" flipV="1">
            <a:off x="3344988" y="2332154"/>
            <a:ext cx="1447801" cy="192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248467" y="2721279"/>
            <a:ext cx="1630843" cy="592278"/>
          </a:xfrm>
          <a:prstGeom prst="rect">
            <a:avLst/>
          </a:prstGeom>
          <a:noFill/>
        </p:spPr>
        <p:txBody>
          <a:bodyPr wrap="square" rtlCol="0">
            <a:spAutoFit/>
          </a:bodyPr>
          <a:lstStyle/>
          <a:p>
            <a:pPr algn="ctr" defTabSz="457200">
              <a:defRPr/>
            </a:pPr>
            <a:r>
              <a:rPr lang="en-US" b="1" dirty="0">
                <a:solidFill>
                  <a:srgbClr val="2E53DF"/>
                </a:solidFill>
              </a:rPr>
              <a:t>Application</a:t>
            </a:r>
            <a:br>
              <a:rPr lang="en-US" b="1" dirty="0">
                <a:solidFill>
                  <a:srgbClr val="2E53DF"/>
                </a:solidFill>
              </a:rPr>
            </a:br>
            <a:r>
              <a:rPr lang="en-US" b="1" dirty="0">
                <a:solidFill>
                  <a:srgbClr val="2E53DF"/>
                </a:solidFill>
              </a:rPr>
              <a:t>User</a:t>
            </a:r>
          </a:p>
        </p:txBody>
      </p:sp>
      <p:sp>
        <p:nvSpPr>
          <p:cNvPr id="30" name="Rectangle 29"/>
          <p:cNvSpPr/>
          <p:nvPr/>
        </p:nvSpPr>
        <p:spPr>
          <a:xfrm>
            <a:off x="4778061" y="2634968"/>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Administration</a:t>
            </a:r>
            <a:br>
              <a:rPr lang="en-US" sz="1400" dirty="0">
                <a:solidFill>
                  <a:schemeClr val="tx1"/>
                </a:solidFill>
              </a:rPr>
            </a:br>
            <a:r>
              <a:rPr lang="en-US" sz="1400" dirty="0">
                <a:solidFill>
                  <a:schemeClr val="tx1"/>
                </a:solidFill>
              </a:rPr>
              <a:t>Code</a:t>
            </a:r>
          </a:p>
        </p:txBody>
      </p:sp>
      <p:pic>
        <p:nvPicPr>
          <p:cNvPr id="10" name="Picture 9"/>
          <p:cNvPicPr>
            <a:picLocks noChangeAspect="1"/>
          </p:cNvPicPr>
          <p:nvPr/>
        </p:nvPicPr>
        <p:blipFill>
          <a:blip r:embed="rId3"/>
          <a:stretch>
            <a:fillRect/>
          </a:stretch>
        </p:blipFill>
        <p:spPr>
          <a:xfrm>
            <a:off x="2623434" y="1910242"/>
            <a:ext cx="889000" cy="889000"/>
          </a:xfrm>
          <a:prstGeom prst="rect">
            <a:avLst/>
          </a:prstGeom>
        </p:spPr>
      </p:pic>
      <p:pic>
        <p:nvPicPr>
          <p:cNvPr id="11" name="Picture 10"/>
          <p:cNvPicPr>
            <a:picLocks noChangeAspect="1"/>
          </p:cNvPicPr>
          <p:nvPr/>
        </p:nvPicPr>
        <p:blipFill>
          <a:blip r:embed="rId4"/>
          <a:stretch>
            <a:fillRect/>
          </a:stretch>
        </p:blipFill>
        <p:spPr>
          <a:xfrm>
            <a:off x="7923444" y="2531098"/>
            <a:ext cx="809401" cy="809401"/>
          </a:xfrm>
          <a:prstGeom prst="rect">
            <a:avLst/>
          </a:prstGeom>
        </p:spPr>
      </p:pic>
      <p:pic>
        <p:nvPicPr>
          <p:cNvPr id="12" name="Picture 11"/>
          <p:cNvPicPr>
            <a:picLocks noChangeAspect="1"/>
          </p:cNvPicPr>
          <p:nvPr/>
        </p:nvPicPr>
        <p:blipFill>
          <a:blip r:embed="rId5"/>
          <a:stretch>
            <a:fillRect/>
          </a:stretch>
        </p:blipFill>
        <p:spPr>
          <a:xfrm>
            <a:off x="5183563" y="3829050"/>
            <a:ext cx="1047750" cy="1047750"/>
          </a:xfrm>
          <a:prstGeom prst="rect">
            <a:avLst/>
          </a:prstGeom>
        </p:spPr>
      </p:pic>
      <p:cxnSp>
        <p:nvCxnSpPr>
          <p:cNvPr id="35" name="Straight Connector 34"/>
          <p:cNvCxnSpPr>
            <a:stCxn id="30" idx="2"/>
            <a:endCxn id="12" idx="0"/>
          </p:cNvCxnSpPr>
          <p:nvPr/>
        </p:nvCxnSpPr>
        <p:spPr>
          <a:xfrm flipH="1">
            <a:off x="5707439" y="3236628"/>
            <a:ext cx="1" cy="592422"/>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44988" y="4136547"/>
            <a:ext cx="1882657" cy="841577"/>
          </a:xfrm>
          <a:prstGeom prst="rect">
            <a:avLst/>
          </a:prstGeom>
          <a:noFill/>
        </p:spPr>
        <p:txBody>
          <a:bodyPr wrap="square" rtlCol="0">
            <a:spAutoFit/>
          </a:bodyPr>
          <a:lstStyle/>
          <a:p>
            <a:pPr algn="ctr" defTabSz="457200">
              <a:defRPr/>
            </a:pPr>
            <a:r>
              <a:rPr lang="en-US" b="1" dirty="0">
                <a:solidFill>
                  <a:srgbClr val="2E53DF"/>
                </a:solidFill>
              </a:rPr>
              <a:t>Administrator </a:t>
            </a:r>
            <a:r>
              <a:rPr lang="en-US" b="1">
                <a:solidFill>
                  <a:srgbClr val="2E53DF"/>
                </a:solidFill>
              </a:rPr>
              <a:t>at Terminal (REPL)</a:t>
            </a:r>
            <a:endParaRPr lang="en-US" b="1" dirty="0">
              <a:solidFill>
                <a:srgbClr val="2E53DF"/>
              </a:solidFill>
            </a:endParaRPr>
          </a:p>
        </p:txBody>
      </p:sp>
      <p:cxnSp>
        <p:nvCxnSpPr>
          <p:cNvPr id="38" name="Straight Connector 37"/>
          <p:cNvCxnSpPr>
            <a:stCxn id="30" idx="3"/>
            <a:endCxn id="11" idx="1"/>
          </p:cNvCxnSpPr>
          <p:nvPr/>
        </p:nvCxnSpPr>
        <p:spPr>
          <a:xfrm>
            <a:off x="6636817" y="2935798"/>
            <a:ext cx="1286626" cy="0"/>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328144" y="2335632"/>
            <a:ext cx="1882657" cy="1090876"/>
          </a:xfrm>
          <a:prstGeom prst="rect">
            <a:avLst/>
          </a:prstGeom>
          <a:noFill/>
        </p:spPr>
        <p:txBody>
          <a:bodyPr wrap="square" rtlCol="0">
            <a:spAutoFit/>
          </a:bodyPr>
          <a:lstStyle/>
          <a:p>
            <a:pPr algn="ctr" defTabSz="457200">
              <a:defRPr/>
            </a:pPr>
            <a:r>
              <a:rPr lang="en-US" b="1" dirty="0">
                <a:solidFill>
                  <a:srgbClr val="2E53DF"/>
                </a:solidFill>
              </a:rPr>
              <a:t>Timed or </a:t>
            </a:r>
            <a:r>
              <a:rPr lang="en-US" b="1">
                <a:solidFill>
                  <a:srgbClr val="2E53DF"/>
                </a:solidFill>
              </a:rPr>
              <a:t>scheduled activities (Backups)</a:t>
            </a:r>
            <a:endParaRPr lang="en-US" b="1" dirty="0">
              <a:solidFill>
                <a:srgbClr val="2E53DF"/>
              </a:solidFill>
            </a:endParaRPr>
          </a:p>
        </p:txBody>
      </p:sp>
    </p:spTree>
    <p:extLst>
      <p:ext uri="{BB962C8B-B14F-4D97-AF65-F5344CB8AC3E}">
        <p14:creationId xmlns:p14="http://schemas.microsoft.com/office/powerpoint/2010/main" val="956732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11. Port Binding</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33</a:t>
            </a:fld>
            <a:endParaRPr lang="en-US" dirty="0"/>
          </a:p>
        </p:txBody>
      </p:sp>
      <p:sp>
        <p:nvSpPr>
          <p:cNvPr id="14" name="TextBox 13"/>
          <p:cNvSpPr txBox="1"/>
          <p:nvPr/>
        </p:nvSpPr>
        <p:spPr>
          <a:xfrm>
            <a:off x="1952450" y="5205658"/>
            <a:ext cx="8408191" cy="1090876"/>
          </a:xfrm>
          <a:prstGeom prst="rect">
            <a:avLst/>
          </a:prstGeom>
          <a:noFill/>
        </p:spPr>
        <p:txBody>
          <a:bodyPr wrap="square" rtlCol="0">
            <a:spAutoFit/>
          </a:bodyPr>
          <a:lstStyle/>
          <a:p>
            <a:pPr defTabSz="457200">
              <a:defRPr/>
            </a:pPr>
            <a:r>
              <a:rPr lang="en-US" dirty="0"/>
              <a:t>Export services via port binding.  Use a service discovery mechanism to locate and bind to other services.  Examples, ETCD and Consul </a:t>
            </a:r>
            <a:r>
              <a:rPr lang="mr-IN" dirty="0"/>
              <a:t>–</a:t>
            </a:r>
            <a:r>
              <a:rPr lang="en-US" dirty="0"/>
              <a:t> basically a highly dynamic DNS service.  In AWS, all resources can be discovered by ARN, also many managed services provide these capabilities. </a:t>
            </a:r>
          </a:p>
        </p:txBody>
      </p:sp>
      <p:sp>
        <p:nvSpPr>
          <p:cNvPr id="21" name="Rectangle 20"/>
          <p:cNvSpPr/>
          <p:nvPr/>
        </p:nvSpPr>
        <p:spPr>
          <a:xfrm>
            <a:off x="2362200" y="990600"/>
            <a:ext cx="2209800" cy="3962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solidFill>
                  <a:schemeClr val="tx1"/>
                </a:solidFill>
              </a:rPr>
              <a:t>Runtime</a:t>
            </a:r>
            <a:br>
              <a:rPr lang="en-US">
                <a:solidFill>
                  <a:schemeClr val="tx1"/>
                </a:solidFill>
              </a:rPr>
            </a:br>
            <a:r>
              <a:rPr lang="en-US">
                <a:solidFill>
                  <a:schemeClr val="tx1"/>
                </a:solidFill>
              </a:rPr>
              <a:t>Container</a:t>
            </a:r>
            <a:endParaRPr lang="en-US" dirty="0">
              <a:solidFill>
                <a:schemeClr val="tx1"/>
              </a:solidFill>
            </a:endParaRPr>
          </a:p>
        </p:txBody>
      </p:sp>
      <p:sp>
        <p:nvSpPr>
          <p:cNvPr id="22" name="Rectangle 21"/>
          <p:cNvSpPr/>
          <p:nvPr/>
        </p:nvSpPr>
        <p:spPr>
          <a:xfrm>
            <a:off x="2595828" y="1671458"/>
            <a:ext cx="1732316" cy="922611"/>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Runtime Environment</a:t>
            </a:r>
          </a:p>
          <a:p>
            <a:pPr algn="ctr"/>
            <a:r>
              <a:rPr lang="en-US" sz="1600" dirty="0">
                <a:solidFill>
                  <a:schemeClr val="tx1"/>
                </a:solidFill>
              </a:rPr>
              <a:t>(</a:t>
            </a:r>
            <a:r>
              <a:rPr lang="en-US" sz="1600" dirty="0" err="1">
                <a:solidFill>
                  <a:schemeClr val="tx1"/>
                </a:solidFill>
              </a:rPr>
              <a:t>Config</a:t>
            </a:r>
            <a:r>
              <a:rPr lang="en-US" sz="1600" dirty="0">
                <a:solidFill>
                  <a:schemeClr val="tx1"/>
                </a:solidFill>
              </a:rPr>
              <a:t>)</a:t>
            </a:r>
          </a:p>
        </p:txBody>
      </p:sp>
      <p:sp>
        <p:nvSpPr>
          <p:cNvPr id="23" name="Rectangle 22"/>
          <p:cNvSpPr/>
          <p:nvPr/>
        </p:nvSpPr>
        <p:spPr>
          <a:xfrm>
            <a:off x="2595828" y="3103246"/>
            <a:ext cx="1732316" cy="1678198"/>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tx1"/>
                </a:solidFill>
              </a:rPr>
              <a:t>Running Code</a:t>
            </a:r>
          </a:p>
        </p:txBody>
      </p:sp>
      <p:cxnSp>
        <p:nvCxnSpPr>
          <p:cNvPr id="24" name="Straight Connector 23"/>
          <p:cNvCxnSpPr/>
          <p:nvPr/>
        </p:nvCxnSpPr>
        <p:spPr>
          <a:xfrm>
            <a:off x="3429000" y="2594069"/>
            <a:ext cx="0" cy="48602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710128" y="3659036"/>
            <a:ext cx="1503716" cy="45576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Bootstrap</a:t>
            </a:r>
          </a:p>
          <a:p>
            <a:pPr algn="ctr"/>
            <a:r>
              <a:rPr lang="en-US" sz="1600" dirty="0">
                <a:solidFill>
                  <a:schemeClr val="bg1"/>
                </a:solidFill>
              </a:rPr>
              <a:t>To Port</a:t>
            </a:r>
          </a:p>
        </p:txBody>
      </p:sp>
      <p:sp>
        <p:nvSpPr>
          <p:cNvPr id="26" name="Rectangle 25"/>
          <p:cNvSpPr/>
          <p:nvPr/>
        </p:nvSpPr>
        <p:spPr>
          <a:xfrm>
            <a:off x="2710128" y="4232640"/>
            <a:ext cx="1503716" cy="398448"/>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a:solidFill>
                  <a:schemeClr val="bg1"/>
                </a:solidFill>
              </a:rPr>
              <a:t>Discover</a:t>
            </a:r>
            <a:endParaRPr lang="en-US" sz="1600" dirty="0">
              <a:solidFill>
                <a:schemeClr val="bg1"/>
              </a:solidFill>
            </a:endParaRPr>
          </a:p>
        </p:txBody>
      </p:sp>
      <p:sp>
        <p:nvSpPr>
          <p:cNvPr id="2" name="Oval 1"/>
          <p:cNvSpPr/>
          <p:nvPr/>
        </p:nvSpPr>
        <p:spPr>
          <a:xfrm>
            <a:off x="2021814" y="3734518"/>
            <a:ext cx="304800" cy="30480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a:cxnSpLocks/>
            <a:stCxn id="2" idx="6"/>
            <a:endCxn id="25" idx="1"/>
          </p:cNvCxnSpPr>
          <p:nvPr/>
        </p:nvCxnSpPr>
        <p:spPr>
          <a:xfrm>
            <a:off x="2326614" y="3886918"/>
            <a:ext cx="383514" cy="0"/>
          </a:xfrm>
          <a:prstGeom prst="line">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6287294" y="810766"/>
            <a:ext cx="2486316" cy="6027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tx1"/>
                </a:solidFill>
              </a:rPr>
              <a:t>Service Discovery</a:t>
            </a:r>
          </a:p>
        </p:txBody>
      </p:sp>
      <p:cxnSp>
        <p:nvCxnSpPr>
          <p:cNvPr id="17" name="Elbow Connector 16"/>
          <p:cNvCxnSpPr>
            <a:cxnSpLocks/>
            <a:stCxn id="25" idx="3"/>
            <a:endCxn id="36" idx="1"/>
          </p:cNvCxnSpPr>
          <p:nvPr/>
        </p:nvCxnSpPr>
        <p:spPr>
          <a:xfrm flipV="1">
            <a:off x="4213844" y="1112125"/>
            <a:ext cx="2073450" cy="277479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16200000">
            <a:off x="4754205" y="2075742"/>
            <a:ext cx="1350884" cy="342979"/>
          </a:xfrm>
          <a:prstGeom prst="rect">
            <a:avLst/>
          </a:prstGeom>
          <a:noFill/>
        </p:spPr>
        <p:txBody>
          <a:bodyPr wrap="square" rtlCol="0">
            <a:spAutoFit/>
          </a:bodyPr>
          <a:lstStyle/>
          <a:p>
            <a:pPr algn="ctr" defTabSz="457200">
              <a:defRPr/>
            </a:pPr>
            <a:r>
              <a:rPr lang="en-US" b="1">
                <a:solidFill>
                  <a:srgbClr val="2E53DF"/>
                </a:solidFill>
              </a:rPr>
              <a:t>Advertise</a:t>
            </a:r>
            <a:endParaRPr lang="en-US" b="1" dirty="0">
              <a:solidFill>
                <a:srgbClr val="2E53DF"/>
              </a:solidFill>
            </a:endParaRPr>
          </a:p>
        </p:txBody>
      </p:sp>
      <p:cxnSp>
        <p:nvCxnSpPr>
          <p:cNvPr id="45" name="Elbow Connector 44"/>
          <p:cNvCxnSpPr>
            <a:cxnSpLocks/>
            <a:stCxn id="26" idx="3"/>
            <a:endCxn id="36" idx="2"/>
          </p:cNvCxnSpPr>
          <p:nvPr/>
        </p:nvCxnSpPr>
        <p:spPr>
          <a:xfrm flipV="1">
            <a:off x="4213844" y="1413484"/>
            <a:ext cx="3316608" cy="301838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rot="16200000">
            <a:off x="7026599" y="2328031"/>
            <a:ext cx="1350884" cy="342979"/>
          </a:xfrm>
          <a:prstGeom prst="rect">
            <a:avLst/>
          </a:prstGeom>
          <a:noFill/>
        </p:spPr>
        <p:txBody>
          <a:bodyPr wrap="square" rtlCol="0">
            <a:spAutoFit/>
          </a:bodyPr>
          <a:lstStyle/>
          <a:p>
            <a:pPr algn="ctr" defTabSz="457200">
              <a:defRPr/>
            </a:pPr>
            <a:r>
              <a:rPr lang="en-US" b="1" dirty="0">
                <a:solidFill>
                  <a:srgbClr val="2E53DF"/>
                </a:solidFill>
              </a:rPr>
              <a:t>Discover</a:t>
            </a:r>
          </a:p>
        </p:txBody>
      </p:sp>
    </p:spTree>
    <p:extLst>
      <p:ext uri="{BB962C8B-B14F-4D97-AF65-F5344CB8AC3E}">
        <p14:creationId xmlns:p14="http://schemas.microsoft.com/office/powerpoint/2010/main" val="113846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12. Stateless Processes</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34</a:t>
            </a:fld>
            <a:endParaRPr lang="en-US" dirty="0"/>
          </a:p>
        </p:txBody>
      </p:sp>
      <p:sp>
        <p:nvSpPr>
          <p:cNvPr id="14" name="TextBox 13"/>
          <p:cNvSpPr txBox="1"/>
          <p:nvPr/>
        </p:nvSpPr>
        <p:spPr>
          <a:xfrm>
            <a:off x="1952450" y="5205658"/>
            <a:ext cx="8408191" cy="841577"/>
          </a:xfrm>
          <a:prstGeom prst="rect">
            <a:avLst/>
          </a:prstGeom>
          <a:noFill/>
        </p:spPr>
        <p:txBody>
          <a:bodyPr wrap="square" rtlCol="0">
            <a:spAutoFit/>
          </a:bodyPr>
          <a:lstStyle/>
          <a:p>
            <a:pPr defTabSz="457200">
              <a:defRPr/>
            </a:pPr>
            <a:r>
              <a:rPr lang="en-US" dirty="0"/>
              <a:t>Services should be “share nothing” and stateless.  Any state or persistence operations should be handled in a backing service such as a cache or database.  This is a key attribute of resiliency and scale</a:t>
            </a:r>
          </a:p>
        </p:txBody>
      </p:sp>
      <p:sp>
        <p:nvSpPr>
          <p:cNvPr id="9" name="Rectangle 8"/>
          <p:cNvSpPr/>
          <p:nvPr/>
        </p:nvSpPr>
        <p:spPr>
          <a:xfrm>
            <a:off x="4292173" y="1400709"/>
            <a:ext cx="2263655" cy="162498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solidFill>
                  <a:schemeClr val="tx1"/>
                </a:solidFill>
              </a:rPr>
              <a:t>Runtime</a:t>
            </a:r>
            <a:br>
              <a:rPr lang="en-US">
                <a:solidFill>
                  <a:schemeClr val="tx1"/>
                </a:solidFill>
              </a:rPr>
            </a:br>
            <a:r>
              <a:rPr lang="en-US">
                <a:solidFill>
                  <a:schemeClr val="tx1"/>
                </a:solidFill>
              </a:rPr>
              <a:t>Container</a:t>
            </a:r>
            <a:endParaRPr lang="en-US" dirty="0">
              <a:solidFill>
                <a:schemeClr val="tx1"/>
              </a:solidFill>
            </a:endParaRPr>
          </a:p>
        </p:txBody>
      </p:sp>
      <p:sp>
        <p:nvSpPr>
          <p:cNvPr id="10" name="Rectangle 9"/>
          <p:cNvSpPr/>
          <p:nvPr/>
        </p:nvSpPr>
        <p:spPr>
          <a:xfrm>
            <a:off x="4506045" y="2139781"/>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Application </a:t>
            </a:r>
            <a:br>
              <a:rPr lang="en-US" dirty="0">
                <a:solidFill>
                  <a:schemeClr val="tx1"/>
                </a:solidFill>
              </a:rPr>
            </a:br>
            <a:r>
              <a:rPr lang="en-US" dirty="0">
                <a:solidFill>
                  <a:schemeClr val="tx1"/>
                </a:solidFill>
              </a:rPr>
              <a:t>Code</a:t>
            </a:r>
          </a:p>
        </p:txBody>
      </p:sp>
      <p:cxnSp>
        <p:nvCxnSpPr>
          <p:cNvPr id="11" name="Straight Connector 10"/>
          <p:cNvCxnSpPr/>
          <p:nvPr/>
        </p:nvCxnSpPr>
        <p:spPr>
          <a:xfrm flipH="1" flipV="1">
            <a:off x="3072972" y="2438627"/>
            <a:ext cx="1447801" cy="192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098681" y="2862467"/>
            <a:ext cx="1350884" cy="841577"/>
          </a:xfrm>
          <a:prstGeom prst="rect">
            <a:avLst/>
          </a:prstGeom>
          <a:noFill/>
        </p:spPr>
        <p:txBody>
          <a:bodyPr wrap="square" rtlCol="0">
            <a:spAutoFit/>
          </a:bodyPr>
          <a:lstStyle/>
          <a:p>
            <a:pPr algn="ctr" defTabSz="457200">
              <a:defRPr/>
            </a:pPr>
            <a:r>
              <a:rPr lang="en-US" b="1" dirty="0">
                <a:solidFill>
                  <a:srgbClr val="2E53DF"/>
                </a:solidFill>
              </a:rPr>
              <a:t>Application</a:t>
            </a:r>
            <a:br>
              <a:rPr lang="en-US" b="1" dirty="0">
                <a:solidFill>
                  <a:srgbClr val="2E53DF"/>
                </a:solidFill>
              </a:rPr>
            </a:br>
            <a:r>
              <a:rPr lang="en-US" b="1" dirty="0">
                <a:solidFill>
                  <a:srgbClr val="2E53DF"/>
                </a:solidFill>
              </a:rPr>
              <a:t>User</a:t>
            </a:r>
          </a:p>
        </p:txBody>
      </p:sp>
      <p:pic>
        <p:nvPicPr>
          <p:cNvPr id="15" name="Picture 14"/>
          <p:cNvPicPr>
            <a:picLocks noChangeAspect="1"/>
          </p:cNvPicPr>
          <p:nvPr/>
        </p:nvPicPr>
        <p:blipFill>
          <a:blip r:embed="rId3"/>
          <a:stretch>
            <a:fillRect/>
          </a:stretch>
        </p:blipFill>
        <p:spPr>
          <a:xfrm>
            <a:off x="2351418" y="2016715"/>
            <a:ext cx="889000" cy="889000"/>
          </a:xfrm>
          <a:prstGeom prst="rect">
            <a:avLst/>
          </a:prstGeom>
        </p:spPr>
      </p:pic>
      <p:sp>
        <p:nvSpPr>
          <p:cNvPr id="22" name="Rectangle 21"/>
          <p:cNvSpPr/>
          <p:nvPr/>
        </p:nvSpPr>
        <p:spPr>
          <a:xfrm>
            <a:off x="7185146" y="1326738"/>
            <a:ext cx="2263655" cy="24832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solidFill>
                  <a:schemeClr val="tx1"/>
                </a:solidFill>
              </a:rPr>
              <a:t>Backing Services for State</a:t>
            </a:r>
            <a:endParaRPr lang="en-US" dirty="0">
              <a:solidFill>
                <a:schemeClr val="tx1"/>
              </a:solidFill>
            </a:endParaRPr>
          </a:p>
        </p:txBody>
      </p:sp>
      <p:sp>
        <p:nvSpPr>
          <p:cNvPr id="23" name="Rectangle 22"/>
          <p:cNvSpPr/>
          <p:nvPr/>
        </p:nvSpPr>
        <p:spPr>
          <a:xfrm>
            <a:off x="7387594" y="2137796"/>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Database</a:t>
            </a:r>
          </a:p>
        </p:txBody>
      </p:sp>
      <p:sp>
        <p:nvSpPr>
          <p:cNvPr id="24" name="Rectangle 23"/>
          <p:cNvSpPr/>
          <p:nvPr/>
        </p:nvSpPr>
        <p:spPr>
          <a:xfrm>
            <a:off x="7398435" y="2835269"/>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Distributed Cache</a:t>
            </a:r>
          </a:p>
        </p:txBody>
      </p:sp>
      <p:cxnSp>
        <p:nvCxnSpPr>
          <p:cNvPr id="25" name="Straight Connector 24"/>
          <p:cNvCxnSpPr>
            <a:endCxn id="10" idx="3"/>
          </p:cNvCxnSpPr>
          <p:nvPr/>
        </p:nvCxnSpPr>
        <p:spPr>
          <a:xfrm flipH="1">
            <a:off x="6364801" y="2433945"/>
            <a:ext cx="820342" cy="6666"/>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269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13. Concurrency</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35</a:t>
            </a:fld>
            <a:endParaRPr lang="en-US" dirty="0"/>
          </a:p>
        </p:txBody>
      </p:sp>
      <p:sp>
        <p:nvSpPr>
          <p:cNvPr id="14" name="TextBox 13"/>
          <p:cNvSpPr txBox="1"/>
          <p:nvPr/>
        </p:nvSpPr>
        <p:spPr>
          <a:xfrm>
            <a:off x="1952450" y="5205657"/>
            <a:ext cx="8408191" cy="1090876"/>
          </a:xfrm>
          <a:prstGeom prst="rect">
            <a:avLst/>
          </a:prstGeom>
          <a:noFill/>
        </p:spPr>
        <p:txBody>
          <a:bodyPr wrap="square" rtlCol="0">
            <a:spAutoFit/>
          </a:bodyPr>
          <a:lstStyle/>
          <a:p>
            <a:pPr defTabSz="457200">
              <a:defRPr/>
            </a:pPr>
            <a:r>
              <a:rPr lang="en-US" dirty="0"/>
              <a:t>Scale out via the process model.  Dynamically be able to start and stop various aspects of your application based on load or needs.  This is different from a scale-up model where scaling involves increasing all services equally.</a:t>
            </a:r>
          </a:p>
        </p:txBody>
      </p:sp>
      <p:pic>
        <p:nvPicPr>
          <p:cNvPr id="2" name="Picture 1"/>
          <p:cNvPicPr>
            <a:picLocks noChangeAspect="1"/>
          </p:cNvPicPr>
          <p:nvPr/>
        </p:nvPicPr>
        <p:blipFill>
          <a:blip r:embed="rId3"/>
          <a:stretch>
            <a:fillRect/>
          </a:stretch>
        </p:blipFill>
        <p:spPr>
          <a:xfrm>
            <a:off x="3719543" y="869175"/>
            <a:ext cx="4488793" cy="4093352"/>
          </a:xfrm>
          <a:prstGeom prst="rect">
            <a:avLst/>
          </a:prstGeom>
        </p:spPr>
      </p:pic>
    </p:spTree>
    <p:extLst>
      <p:ext uri="{BB962C8B-B14F-4D97-AF65-F5344CB8AC3E}">
        <p14:creationId xmlns:p14="http://schemas.microsoft.com/office/powerpoint/2010/main" val="667448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14. Telemetry </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36</a:t>
            </a:fld>
            <a:endParaRPr lang="en-US" dirty="0"/>
          </a:p>
        </p:txBody>
      </p:sp>
      <p:sp>
        <p:nvSpPr>
          <p:cNvPr id="6" name="Footer Placeholder 5"/>
          <p:cNvSpPr>
            <a:spLocks noGrp="1"/>
          </p:cNvSpPr>
          <p:nvPr>
            <p:ph type="ftr" sz="quarter" idx="10"/>
          </p:nvPr>
        </p:nvSpPr>
        <p:spPr/>
        <p:txBody>
          <a:bodyPr/>
          <a:lstStyle/>
          <a:p>
            <a:r>
              <a:rPr lang="en-US"/>
              <a:t>1</a:t>
            </a:r>
          </a:p>
        </p:txBody>
      </p:sp>
      <p:sp>
        <p:nvSpPr>
          <p:cNvPr id="14" name="TextBox 13"/>
          <p:cNvSpPr txBox="1"/>
          <p:nvPr/>
        </p:nvSpPr>
        <p:spPr>
          <a:xfrm>
            <a:off x="1952450" y="5205657"/>
            <a:ext cx="8408191" cy="841577"/>
          </a:xfrm>
          <a:prstGeom prst="rect">
            <a:avLst/>
          </a:prstGeom>
          <a:noFill/>
        </p:spPr>
        <p:txBody>
          <a:bodyPr wrap="square" rtlCol="0">
            <a:spAutoFit/>
          </a:bodyPr>
          <a:lstStyle/>
          <a:p>
            <a:pPr defTabSz="457200">
              <a:defRPr/>
            </a:pPr>
            <a:r>
              <a:rPr lang="en-US" dirty="0"/>
              <a:t>All well designed application have built in instrumentation to communicate on application health (e.g., performance, errors, resources, </a:t>
            </a:r>
            <a:r>
              <a:rPr lang="en-US" dirty="0" err="1"/>
              <a:t>etc</a:t>
            </a:r>
            <a:r>
              <a:rPr lang="en-US" dirty="0"/>
              <a:t>).  Examples, AWS Cloud Watch, Dynatrace, New Relic</a:t>
            </a:r>
          </a:p>
        </p:txBody>
      </p:sp>
      <p:sp>
        <p:nvSpPr>
          <p:cNvPr id="9" name="Rectangle 8"/>
          <p:cNvSpPr/>
          <p:nvPr/>
        </p:nvSpPr>
        <p:spPr>
          <a:xfrm>
            <a:off x="2362200" y="990600"/>
            <a:ext cx="2209800" cy="3962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solidFill>
                  <a:schemeClr val="tx1"/>
                </a:solidFill>
              </a:rPr>
              <a:t>Runtime</a:t>
            </a:r>
            <a:br>
              <a:rPr lang="en-US">
                <a:solidFill>
                  <a:schemeClr val="tx1"/>
                </a:solidFill>
              </a:rPr>
            </a:br>
            <a:r>
              <a:rPr lang="en-US">
                <a:solidFill>
                  <a:schemeClr val="tx1"/>
                </a:solidFill>
              </a:rPr>
              <a:t>Container</a:t>
            </a:r>
            <a:endParaRPr lang="en-US" dirty="0">
              <a:solidFill>
                <a:schemeClr val="tx1"/>
              </a:solidFill>
            </a:endParaRPr>
          </a:p>
        </p:txBody>
      </p:sp>
      <p:sp>
        <p:nvSpPr>
          <p:cNvPr id="10" name="Rectangle 9"/>
          <p:cNvSpPr/>
          <p:nvPr/>
        </p:nvSpPr>
        <p:spPr>
          <a:xfrm>
            <a:off x="2595828" y="1671458"/>
            <a:ext cx="1732316" cy="922611"/>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Runtime Environment</a:t>
            </a:r>
          </a:p>
          <a:p>
            <a:pPr algn="ctr"/>
            <a:r>
              <a:rPr lang="en-US" sz="1400" dirty="0">
                <a:solidFill>
                  <a:schemeClr val="tx1"/>
                </a:solidFill>
              </a:rPr>
              <a:t>(</a:t>
            </a:r>
            <a:r>
              <a:rPr lang="en-US" sz="1400" dirty="0" err="1">
                <a:solidFill>
                  <a:schemeClr val="tx1"/>
                </a:solidFill>
              </a:rPr>
              <a:t>Config</a:t>
            </a:r>
            <a:r>
              <a:rPr lang="en-US" sz="1400" dirty="0">
                <a:solidFill>
                  <a:schemeClr val="tx1"/>
                </a:solidFill>
              </a:rPr>
              <a:t>)</a:t>
            </a:r>
          </a:p>
        </p:txBody>
      </p:sp>
      <p:sp>
        <p:nvSpPr>
          <p:cNvPr id="11" name="Rectangle 10"/>
          <p:cNvSpPr/>
          <p:nvPr/>
        </p:nvSpPr>
        <p:spPr>
          <a:xfrm>
            <a:off x="2595828" y="3103246"/>
            <a:ext cx="1732316" cy="1678198"/>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tx1"/>
                </a:solidFill>
              </a:rPr>
              <a:t>Running Code</a:t>
            </a:r>
          </a:p>
        </p:txBody>
      </p:sp>
      <p:cxnSp>
        <p:nvCxnSpPr>
          <p:cNvPr id="12" name="Straight Connector 11"/>
          <p:cNvCxnSpPr/>
          <p:nvPr/>
        </p:nvCxnSpPr>
        <p:spPr>
          <a:xfrm>
            <a:off x="3429000" y="2594069"/>
            <a:ext cx="0" cy="48602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649184" y="4291256"/>
            <a:ext cx="1618016" cy="433143"/>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a:solidFill>
                  <a:schemeClr val="bg1"/>
                </a:solidFill>
              </a:rPr>
              <a:t>Built-In</a:t>
            </a:r>
            <a:br>
              <a:rPr lang="en-US" sz="1400" dirty="0">
                <a:solidFill>
                  <a:schemeClr val="bg1"/>
                </a:solidFill>
              </a:rPr>
            </a:br>
            <a:r>
              <a:rPr lang="en-US" sz="1200" dirty="0">
                <a:solidFill>
                  <a:schemeClr val="bg1"/>
                </a:solidFill>
              </a:rPr>
              <a:t>Instrumentation</a:t>
            </a:r>
          </a:p>
        </p:txBody>
      </p:sp>
      <p:cxnSp>
        <p:nvCxnSpPr>
          <p:cNvPr id="21" name="Elbow Connector 20"/>
          <p:cNvCxnSpPr>
            <a:cxnSpLocks/>
            <a:stCxn id="13" idx="3"/>
            <a:endCxn id="24" idx="1"/>
          </p:cNvCxnSpPr>
          <p:nvPr/>
        </p:nvCxnSpPr>
        <p:spPr>
          <a:xfrm flipV="1">
            <a:off x="4267200" y="1858738"/>
            <a:ext cx="1054395" cy="264909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4181105" y="2829930"/>
            <a:ext cx="1777290" cy="592278"/>
          </a:xfrm>
          <a:prstGeom prst="rect">
            <a:avLst/>
          </a:prstGeom>
          <a:noFill/>
        </p:spPr>
        <p:txBody>
          <a:bodyPr wrap="square" rtlCol="0">
            <a:spAutoFit/>
          </a:bodyPr>
          <a:lstStyle/>
          <a:p>
            <a:pPr algn="ctr" defTabSz="457200">
              <a:defRPr/>
            </a:pPr>
            <a:r>
              <a:rPr lang="en-US" b="1" dirty="0">
                <a:solidFill>
                  <a:srgbClr val="2E53DF"/>
                </a:solidFill>
              </a:rPr>
              <a:t>Telemetry Data</a:t>
            </a:r>
          </a:p>
        </p:txBody>
      </p:sp>
      <p:sp>
        <p:nvSpPr>
          <p:cNvPr id="23" name="Rectangle 22"/>
          <p:cNvSpPr/>
          <p:nvPr/>
        </p:nvSpPr>
        <p:spPr>
          <a:xfrm>
            <a:off x="2649184" y="3681106"/>
            <a:ext cx="1618016" cy="52192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a:solidFill>
                  <a:schemeClr val="bg1"/>
                </a:solidFill>
              </a:rPr>
              <a:t>Application</a:t>
            </a:r>
            <a:br>
              <a:rPr lang="en-US" sz="1400" dirty="0">
                <a:solidFill>
                  <a:schemeClr val="bg1"/>
                </a:solidFill>
              </a:rPr>
            </a:br>
            <a:r>
              <a:rPr lang="en-US" sz="1400" dirty="0">
                <a:solidFill>
                  <a:schemeClr val="bg1"/>
                </a:solidFill>
              </a:rPr>
              <a:t>Code</a:t>
            </a:r>
          </a:p>
        </p:txBody>
      </p:sp>
      <p:sp>
        <p:nvSpPr>
          <p:cNvPr id="24" name="Striped Right Arrow 23"/>
          <p:cNvSpPr/>
          <p:nvPr/>
        </p:nvSpPr>
        <p:spPr>
          <a:xfrm>
            <a:off x="5321595" y="1325338"/>
            <a:ext cx="4203405" cy="1066800"/>
          </a:xfrm>
          <a:prstGeom prst="striped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INSTRUMENTATION STREAM </a:t>
            </a:r>
          </a:p>
        </p:txBody>
      </p:sp>
      <p:sp>
        <p:nvSpPr>
          <p:cNvPr id="27" name="Rectangle 26"/>
          <p:cNvSpPr/>
          <p:nvPr/>
        </p:nvSpPr>
        <p:spPr>
          <a:xfrm>
            <a:off x="5410200" y="4117672"/>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Admin</a:t>
            </a:r>
            <a:br>
              <a:rPr lang="en-US" dirty="0">
                <a:solidFill>
                  <a:schemeClr val="tx1"/>
                </a:solidFill>
              </a:rPr>
            </a:br>
            <a:r>
              <a:rPr lang="en-US" dirty="0">
                <a:solidFill>
                  <a:schemeClr val="tx1"/>
                </a:solidFill>
              </a:rPr>
              <a:t>Console</a:t>
            </a:r>
          </a:p>
        </p:txBody>
      </p:sp>
      <p:cxnSp>
        <p:nvCxnSpPr>
          <p:cNvPr id="28" name="Straight Connector 27"/>
          <p:cNvCxnSpPr/>
          <p:nvPr/>
        </p:nvCxnSpPr>
        <p:spPr>
          <a:xfrm flipV="1">
            <a:off x="6091236" y="2133601"/>
            <a:ext cx="0" cy="1984937"/>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rot="16200000">
            <a:off x="5853975" y="3105110"/>
            <a:ext cx="1066800" cy="342979"/>
          </a:xfrm>
          <a:prstGeom prst="rect">
            <a:avLst/>
          </a:prstGeom>
          <a:noFill/>
        </p:spPr>
        <p:txBody>
          <a:bodyPr wrap="square" rtlCol="0">
            <a:spAutoFit/>
          </a:bodyPr>
          <a:lstStyle/>
          <a:p>
            <a:pPr algn="ctr" defTabSz="457200">
              <a:defRPr/>
            </a:pPr>
            <a:r>
              <a:rPr lang="en-US" b="1" dirty="0">
                <a:solidFill>
                  <a:srgbClr val="2E53DF"/>
                </a:solidFill>
              </a:rPr>
              <a:t>LISTEN</a:t>
            </a:r>
          </a:p>
        </p:txBody>
      </p:sp>
      <p:sp>
        <p:nvSpPr>
          <p:cNvPr id="31" name="Rectangle 30"/>
          <p:cNvSpPr/>
          <p:nvPr/>
        </p:nvSpPr>
        <p:spPr>
          <a:xfrm>
            <a:off x="7019928" y="4117672"/>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Rules</a:t>
            </a:r>
            <a:br>
              <a:rPr lang="en-US">
                <a:solidFill>
                  <a:schemeClr val="tx1"/>
                </a:solidFill>
              </a:rPr>
            </a:br>
            <a:r>
              <a:rPr lang="en-US">
                <a:solidFill>
                  <a:schemeClr val="tx1"/>
                </a:solidFill>
              </a:rPr>
              <a:t>Engine</a:t>
            </a:r>
            <a:endParaRPr lang="en-US" dirty="0">
              <a:solidFill>
                <a:schemeClr val="tx1"/>
              </a:solidFill>
            </a:endParaRPr>
          </a:p>
        </p:txBody>
      </p:sp>
      <p:cxnSp>
        <p:nvCxnSpPr>
          <p:cNvPr id="32" name="Straight Connector 31"/>
          <p:cNvCxnSpPr/>
          <p:nvPr/>
        </p:nvCxnSpPr>
        <p:spPr>
          <a:xfrm flipV="1">
            <a:off x="7700964" y="2133601"/>
            <a:ext cx="0" cy="1984937"/>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rot="16200000">
            <a:off x="7459480" y="3094007"/>
            <a:ext cx="1066800" cy="342979"/>
          </a:xfrm>
          <a:prstGeom prst="rect">
            <a:avLst/>
          </a:prstGeom>
          <a:noFill/>
        </p:spPr>
        <p:txBody>
          <a:bodyPr wrap="square" rtlCol="0">
            <a:spAutoFit/>
          </a:bodyPr>
          <a:lstStyle/>
          <a:p>
            <a:pPr algn="ctr" defTabSz="457200">
              <a:defRPr/>
            </a:pPr>
            <a:r>
              <a:rPr lang="en-US" b="1" dirty="0">
                <a:solidFill>
                  <a:srgbClr val="2E53DF"/>
                </a:solidFill>
              </a:rPr>
              <a:t>LISTEN</a:t>
            </a:r>
          </a:p>
        </p:txBody>
      </p:sp>
      <p:sp>
        <p:nvSpPr>
          <p:cNvPr id="35" name="Rectangle 34"/>
          <p:cNvSpPr/>
          <p:nvPr/>
        </p:nvSpPr>
        <p:spPr>
          <a:xfrm>
            <a:off x="8888200" y="4117071"/>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Slack, SMS, </a:t>
            </a:r>
            <a:r>
              <a:rPr lang="en-US" dirty="0" err="1">
                <a:solidFill>
                  <a:schemeClr val="tx1"/>
                </a:solidFill>
              </a:rPr>
              <a:t>etc</a:t>
            </a:r>
            <a:endParaRPr lang="en-US" dirty="0">
              <a:solidFill>
                <a:schemeClr val="tx1"/>
              </a:solidFill>
            </a:endParaRPr>
          </a:p>
        </p:txBody>
      </p:sp>
      <p:cxnSp>
        <p:nvCxnSpPr>
          <p:cNvPr id="36" name="Straight Connector 35"/>
          <p:cNvCxnSpPr>
            <a:stCxn id="31" idx="3"/>
            <a:endCxn id="35" idx="1"/>
          </p:cNvCxnSpPr>
          <p:nvPr/>
        </p:nvCxnSpPr>
        <p:spPr>
          <a:xfrm flipV="1">
            <a:off x="8382001" y="4507742"/>
            <a:ext cx="506199" cy="601"/>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16200000">
            <a:off x="7944877" y="3717052"/>
            <a:ext cx="1272112" cy="342979"/>
          </a:xfrm>
          <a:prstGeom prst="rect">
            <a:avLst/>
          </a:prstGeom>
          <a:noFill/>
        </p:spPr>
        <p:txBody>
          <a:bodyPr wrap="square" rtlCol="0">
            <a:spAutoFit/>
          </a:bodyPr>
          <a:lstStyle/>
          <a:p>
            <a:pPr algn="ctr" defTabSz="457200">
              <a:defRPr/>
            </a:pPr>
            <a:r>
              <a:rPr lang="en-US" b="1" dirty="0">
                <a:solidFill>
                  <a:srgbClr val="2E53DF"/>
                </a:solidFill>
              </a:rPr>
              <a:t>ALERTS</a:t>
            </a:r>
          </a:p>
        </p:txBody>
      </p:sp>
    </p:spTree>
    <p:extLst>
      <p:ext uri="{BB962C8B-B14F-4D97-AF65-F5344CB8AC3E}">
        <p14:creationId xmlns:p14="http://schemas.microsoft.com/office/powerpoint/2010/main" val="47879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15. Authentication and Authorization</a:t>
            </a:r>
          </a:p>
        </p:txBody>
      </p:sp>
      <p:sp>
        <p:nvSpPr>
          <p:cNvPr id="34" name="Rectangle 33"/>
          <p:cNvSpPr/>
          <p:nvPr/>
        </p:nvSpPr>
        <p:spPr>
          <a:xfrm>
            <a:off x="9048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63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1785938"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37</a:t>
            </a:fld>
            <a:endParaRPr lang="en-US" dirty="0"/>
          </a:p>
        </p:txBody>
      </p:sp>
      <p:sp>
        <p:nvSpPr>
          <p:cNvPr id="14" name="TextBox 13"/>
          <p:cNvSpPr txBox="1"/>
          <p:nvPr/>
        </p:nvSpPr>
        <p:spPr>
          <a:xfrm>
            <a:off x="1952450" y="5205658"/>
            <a:ext cx="8408191" cy="1090876"/>
          </a:xfrm>
          <a:prstGeom prst="rect">
            <a:avLst/>
          </a:prstGeom>
          <a:noFill/>
        </p:spPr>
        <p:txBody>
          <a:bodyPr wrap="square" rtlCol="0">
            <a:spAutoFit/>
          </a:bodyPr>
          <a:lstStyle/>
          <a:p>
            <a:pPr defTabSz="457200">
              <a:defRPr/>
            </a:pPr>
            <a:r>
              <a:rPr lang="en-US" dirty="0"/>
              <a:t>Every request to your application should know about who (person or service) who is making the request and the roles that they have that dictate access.  See OIDC and </a:t>
            </a:r>
            <a:r>
              <a:rPr lang="en-US" dirty="0" err="1"/>
              <a:t>oAuth</a:t>
            </a:r>
            <a:r>
              <a:rPr lang="en-US" dirty="0"/>
              <a:t> as examples.  AWS handles this via security groups, network NACL, and a variety of other policy based services in IAM</a:t>
            </a:r>
          </a:p>
        </p:txBody>
      </p:sp>
      <p:sp>
        <p:nvSpPr>
          <p:cNvPr id="9" name="Rectangle 8"/>
          <p:cNvSpPr/>
          <p:nvPr/>
        </p:nvSpPr>
        <p:spPr>
          <a:xfrm>
            <a:off x="4564189" y="1294236"/>
            <a:ext cx="2315239" cy="15050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solidFill>
                  <a:schemeClr val="tx1"/>
                </a:solidFill>
              </a:rPr>
              <a:t>Runtime</a:t>
            </a:r>
            <a:br>
              <a:rPr lang="en-US">
                <a:solidFill>
                  <a:schemeClr val="tx1"/>
                </a:solidFill>
              </a:rPr>
            </a:br>
            <a:r>
              <a:rPr lang="en-US">
                <a:solidFill>
                  <a:schemeClr val="tx1"/>
                </a:solidFill>
              </a:rPr>
              <a:t>Container</a:t>
            </a:r>
            <a:endParaRPr lang="en-US" dirty="0">
              <a:solidFill>
                <a:schemeClr val="tx1"/>
              </a:solidFill>
            </a:endParaRPr>
          </a:p>
        </p:txBody>
      </p:sp>
      <p:sp>
        <p:nvSpPr>
          <p:cNvPr id="10" name="Rectangle 9"/>
          <p:cNvSpPr/>
          <p:nvPr/>
        </p:nvSpPr>
        <p:spPr>
          <a:xfrm>
            <a:off x="4778061" y="2033308"/>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Application </a:t>
            </a:r>
            <a:br>
              <a:rPr lang="en-US" dirty="0">
                <a:solidFill>
                  <a:schemeClr val="tx1"/>
                </a:solidFill>
              </a:rPr>
            </a:br>
            <a:r>
              <a:rPr lang="en-US" dirty="0">
                <a:solidFill>
                  <a:schemeClr val="tx1"/>
                </a:solidFill>
              </a:rPr>
              <a:t>Code</a:t>
            </a:r>
          </a:p>
        </p:txBody>
      </p:sp>
      <p:cxnSp>
        <p:nvCxnSpPr>
          <p:cNvPr id="11" name="Straight Connector 10"/>
          <p:cNvCxnSpPr/>
          <p:nvPr/>
        </p:nvCxnSpPr>
        <p:spPr>
          <a:xfrm flipH="1">
            <a:off x="3344988" y="2331780"/>
            <a:ext cx="1219200" cy="374"/>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697" y="2755994"/>
            <a:ext cx="1350884" cy="841577"/>
          </a:xfrm>
          <a:prstGeom prst="rect">
            <a:avLst/>
          </a:prstGeom>
          <a:noFill/>
        </p:spPr>
        <p:txBody>
          <a:bodyPr wrap="square" rtlCol="0">
            <a:spAutoFit/>
          </a:bodyPr>
          <a:lstStyle/>
          <a:p>
            <a:pPr algn="ctr" defTabSz="457200">
              <a:defRPr/>
            </a:pPr>
            <a:r>
              <a:rPr lang="en-US" b="1" dirty="0">
                <a:solidFill>
                  <a:srgbClr val="2E53DF"/>
                </a:solidFill>
              </a:rPr>
              <a:t>Application</a:t>
            </a:r>
            <a:br>
              <a:rPr lang="en-US" b="1" dirty="0">
                <a:solidFill>
                  <a:srgbClr val="2E53DF"/>
                </a:solidFill>
              </a:rPr>
            </a:br>
            <a:r>
              <a:rPr lang="en-US" b="1" dirty="0">
                <a:solidFill>
                  <a:srgbClr val="2E53DF"/>
                </a:solidFill>
              </a:rPr>
              <a:t>User</a:t>
            </a:r>
          </a:p>
        </p:txBody>
      </p:sp>
      <p:pic>
        <p:nvPicPr>
          <p:cNvPr id="15" name="Picture 14"/>
          <p:cNvPicPr>
            <a:picLocks noChangeAspect="1"/>
          </p:cNvPicPr>
          <p:nvPr/>
        </p:nvPicPr>
        <p:blipFill>
          <a:blip r:embed="rId3"/>
          <a:stretch>
            <a:fillRect/>
          </a:stretch>
        </p:blipFill>
        <p:spPr>
          <a:xfrm>
            <a:off x="2623434" y="1910242"/>
            <a:ext cx="889000" cy="889000"/>
          </a:xfrm>
          <a:prstGeom prst="rect">
            <a:avLst/>
          </a:prstGeom>
        </p:spPr>
      </p:pic>
      <p:cxnSp>
        <p:nvCxnSpPr>
          <p:cNvPr id="18" name="Straight Connector 17"/>
          <p:cNvCxnSpPr>
            <a:stCxn id="3" idx="3"/>
          </p:cNvCxnSpPr>
          <p:nvPr/>
        </p:nvCxnSpPr>
        <p:spPr>
          <a:xfrm flipH="1">
            <a:off x="4114800" y="2472886"/>
            <a:ext cx="284396" cy="1663661"/>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173472" y="4107727"/>
            <a:ext cx="1882657" cy="841577"/>
          </a:xfrm>
          <a:prstGeom prst="rect">
            <a:avLst/>
          </a:prstGeom>
          <a:noFill/>
        </p:spPr>
        <p:txBody>
          <a:bodyPr wrap="square" rtlCol="0">
            <a:spAutoFit/>
          </a:bodyPr>
          <a:lstStyle/>
          <a:p>
            <a:pPr algn="ctr" defTabSz="457200">
              <a:defRPr/>
            </a:pPr>
            <a:r>
              <a:rPr lang="en-US" b="1" dirty="0">
                <a:solidFill>
                  <a:srgbClr val="2E53DF"/>
                </a:solidFill>
              </a:rPr>
              <a:t>Security </a:t>
            </a:r>
            <a:r>
              <a:rPr lang="en-US" b="1">
                <a:solidFill>
                  <a:srgbClr val="2E53DF"/>
                </a:solidFill>
              </a:rPr>
              <a:t>Enforcement Point</a:t>
            </a:r>
            <a:endParaRPr lang="en-US" b="1" dirty="0">
              <a:solidFill>
                <a:srgbClr val="2E53DF"/>
              </a:solidFill>
            </a:endParaRPr>
          </a:p>
        </p:txBody>
      </p:sp>
      <p:sp>
        <p:nvSpPr>
          <p:cNvPr id="3" name="Oval 2"/>
          <p:cNvSpPr/>
          <p:nvPr/>
        </p:nvSpPr>
        <p:spPr>
          <a:xfrm>
            <a:off x="4343400" y="2133601"/>
            <a:ext cx="381000" cy="397497"/>
          </a:xfrm>
          <a:prstGeom prst="ellipse">
            <a:avLst/>
          </a:prstGeom>
          <a:solidFill>
            <a:srgbClr val="FF0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557043" y="1250987"/>
            <a:ext cx="2263655" cy="15050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solidFill>
                  <a:schemeClr val="tx1"/>
                </a:solidFill>
              </a:rPr>
              <a:t>Runtime</a:t>
            </a:r>
            <a:br>
              <a:rPr lang="en-US">
                <a:solidFill>
                  <a:schemeClr val="tx1"/>
                </a:solidFill>
              </a:rPr>
            </a:br>
            <a:r>
              <a:rPr lang="en-US">
                <a:solidFill>
                  <a:schemeClr val="tx1"/>
                </a:solidFill>
              </a:rPr>
              <a:t>Container</a:t>
            </a:r>
            <a:endParaRPr lang="en-US" dirty="0">
              <a:solidFill>
                <a:schemeClr val="tx1"/>
              </a:solidFill>
            </a:endParaRPr>
          </a:p>
        </p:txBody>
      </p:sp>
      <p:sp>
        <p:nvSpPr>
          <p:cNvPr id="29" name="Rectangle 28"/>
          <p:cNvSpPr/>
          <p:nvPr/>
        </p:nvSpPr>
        <p:spPr>
          <a:xfrm>
            <a:off x="7770915" y="1990059"/>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Application </a:t>
            </a:r>
            <a:br>
              <a:rPr lang="en-US" dirty="0">
                <a:solidFill>
                  <a:schemeClr val="tx1"/>
                </a:solidFill>
              </a:rPr>
            </a:br>
            <a:r>
              <a:rPr lang="en-US" dirty="0">
                <a:solidFill>
                  <a:schemeClr val="tx1"/>
                </a:solidFill>
              </a:rPr>
              <a:t>Code</a:t>
            </a:r>
          </a:p>
        </p:txBody>
      </p:sp>
      <p:sp>
        <p:nvSpPr>
          <p:cNvPr id="30" name="Oval 29"/>
          <p:cNvSpPr/>
          <p:nvPr/>
        </p:nvSpPr>
        <p:spPr>
          <a:xfrm>
            <a:off x="6711233" y="2113418"/>
            <a:ext cx="381000" cy="397497"/>
          </a:xfrm>
          <a:prstGeom prst="ellipse">
            <a:avLst/>
          </a:prstGeom>
          <a:solidFill>
            <a:srgbClr val="FF0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a:endCxn id="29" idx="1"/>
          </p:cNvCxnSpPr>
          <p:nvPr/>
        </p:nvCxnSpPr>
        <p:spPr>
          <a:xfrm flipV="1">
            <a:off x="6879428" y="2290890"/>
            <a:ext cx="891487" cy="40891"/>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0" idx="5"/>
            <a:endCxn id="36" idx="0"/>
          </p:cNvCxnSpPr>
          <p:nvPr/>
        </p:nvCxnSpPr>
        <p:spPr>
          <a:xfrm>
            <a:off x="7036438" y="2452703"/>
            <a:ext cx="556635" cy="169673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651744" y="4149442"/>
            <a:ext cx="1882657" cy="841577"/>
          </a:xfrm>
          <a:prstGeom prst="rect">
            <a:avLst/>
          </a:prstGeom>
          <a:noFill/>
        </p:spPr>
        <p:txBody>
          <a:bodyPr wrap="square" rtlCol="0">
            <a:spAutoFit/>
          </a:bodyPr>
          <a:lstStyle/>
          <a:p>
            <a:pPr algn="ctr" defTabSz="457200">
              <a:defRPr/>
            </a:pPr>
            <a:r>
              <a:rPr lang="en-US" b="1" dirty="0">
                <a:solidFill>
                  <a:srgbClr val="2E53DF"/>
                </a:solidFill>
              </a:rPr>
              <a:t>Security </a:t>
            </a:r>
            <a:r>
              <a:rPr lang="en-US" b="1">
                <a:solidFill>
                  <a:srgbClr val="2E53DF"/>
                </a:solidFill>
              </a:rPr>
              <a:t>Enforcement Point</a:t>
            </a:r>
            <a:endParaRPr lang="en-US" b="1" dirty="0">
              <a:solidFill>
                <a:srgbClr val="2E53DF"/>
              </a:solidFill>
            </a:endParaRPr>
          </a:p>
        </p:txBody>
      </p:sp>
    </p:spTree>
    <p:extLst>
      <p:ext uri="{BB962C8B-B14F-4D97-AF65-F5344CB8AC3E}">
        <p14:creationId xmlns:p14="http://schemas.microsoft.com/office/powerpoint/2010/main" val="950353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38</a:t>
            </a:fld>
            <a:endParaRPr lang="en-US" dirty="0"/>
          </a:p>
        </p:txBody>
      </p:sp>
      <p:sp>
        <p:nvSpPr>
          <p:cNvPr id="680962" name="Rectangle 2"/>
          <p:cNvSpPr>
            <a:spLocks noGrp="1" noChangeArrowheads="1"/>
          </p:cNvSpPr>
          <p:nvPr>
            <p:ph type="title"/>
          </p:nvPr>
        </p:nvSpPr>
        <p:spPr>
          <a:xfrm>
            <a:off x="609600" y="266689"/>
            <a:ext cx="10972800" cy="698948"/>
          </a:xfrm>
        </p:spPr>
        <p:txBody>
          <a:bodyPr/>
          <a:lstStyle/>
          <a:p>
            <a:r>
              <a:rPr lang="en-US" dirty="0"/>
              <a:t>Well Architected – Cloud Native – Example AWS Well Architected Framework</a:t>
            </a:r>
          </a:p>
        </p:txBody>
      </p:sp>
      <p:pic>
        <p:nvPicPr>
          <p:cNvPr id="5" name="Picture 4">
            <a:extLst>
              <a:ext uri="{FF2B5EF4-FFF2-40B4-BE49-F238E27FC236}">
                <a16:creationId xmlns:a16="http://schemas.microsoft.com/office/drawing/2014/main" id="{3D4373BD-7941-D5EE-C7B4-2AFD15D379C2}"/>
              </a:ext>
            </a:extLst>
          </p:cNvPr>
          <p:cNvPicPr>
            <a:picLocks noChangeAspect="1"/>
          </p:cNvPicPr>
          <p:nvPr/>
        </p:nvPicPr>
        <p:blipFill>
          <a:blip r:embed="rId2"/>
          <a:stretch>
            <a:fillRect/>
          </a:stretch>
        </p:blipFill>
        <p:spPr>
          <a:xfrm>
            <a:off x="608741" y="1998784"/>
            <a:ext cx="2513301" cy="3276600"/>
          </a:xfrm>
          <a:prstGeom prst="rect">
            <a:avLst/>
          </a:prstGeom>
          <a:ln>
            <a:solidFill>
              <a:schemeClr val="tx1"/>
            </a:solidFill>
          </a:ln>
        </p:spPr>
      </p:pic>
      <p:pic>
        <p:nvPicPr>
          <p:cNvPr id="35842" name="Picture 2" descr="AWS Well-Architected Framework - Six Pillars - Tutorials Dojo">
            <a:extLst>
              <a:ext uri="{FF2B5EF4-FFF2-40B4-BE49-F238E27FC236}">
                <a16:creationId xmlns:a16="http://schemas.microsoft.com/office/drawing/2014/main" id="{3089020C-1645-45F2-60AE-D8C8AF3695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480"/>
          <a:stretch/>
        </p:blipFill>
        <p:spPr bwMode="auto">
          <a:xfrm>
            <a:off x="3568355" y="2209854"/>
            <a:ext cx="7598000" cy="24382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1DB59D3-A5A5-AB65-1850-88F6D6EF98D8}"/>
              </a:ext>
            </a:extLst>
          </p:cNvPr>
          <p:cNvSpPr/>
          <p:nvPr/>
        </p:nvSpPr>
        <p:spPr>
          <a:xfrm>
            <a:off x="3862517" y="4932405"/>
            <a:ext cx="6045245" cy="342979"/>
          </a:xfrm>
          <a:prstGeom prst="rect">
            <a:avLst/>
          </a:prstGeom>
        </p:spPr>
        <p:txBody>
          <a:bodyPr wrap="none">
            <a:spAutoFit/>
          </a:bodyPr>
          <a:lstStyle/>
          <a:p>
            <a:r>
              <a:rPr lang="en-US" dirty="0"/>
              <a:t>https://</a:t>
            </a:r>
            <a:r>
              <a:rPr lang="en-US" dirty="0" err="1"/>
              <a:t>aws.amazon.com</a:t>
            </a:r>
            <a:r>
              <a:rPr lang="en-US" dirty="0"/>
              <a:t>/architecture/well-architected</a:t>
            </a:r>
          </a:p>
        </p:txBody>
      </p:sp>
    </p:spTree>
    <p:extLst>
      <p:ext uri="{BB962C8B-B14F-4D97-AF65-F5344CB8AC3E}">
        <p14:creationId xmlns:p14="http://schemas.microsoft.com/office/powerpoint/2010/main" val="337561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a:t>Cloud Computing Models</a:t>
            </a:r>
          </a:p>
        </p:txBody>
      </p:sp>
      <p:pic>
        <p:nvPicPr>
          <p:cNvPr id="15364" name="Picture 4" descr="notes/2017-11-20-xaas.md at master · zhoukekestar/notes · GitHub">
            <a:extLst>
              <a:ext uri="{FF2B5EF4-FFF2-40B4-BE49-F238E27FC236}">
                <a16:creationId xmlns:a16="http://schemas.microsoft.com/office/drawing/2014/main" id="{E3AF4EDE-92B8-15D1-7EB0-EA2E538B8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506" y="1004835"/>
            <a:ext cx="10166988" cy="5717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350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a:t>Cloud Computing Models</a:t>
            </a:r>
          </a:p>
        </p:txBody>
      </p:sp>
      <p:pic>
        <p:nvPicPr>
          <p:cNvPr id="15364" name="Picture 4" descr="notes/2017-11-20-xaas.md at master · zhoukekestar/notes · GitHub">
            <a:extLst>
              <a:ext uri="{FF2B5EF4-FFF2-40B4-BE49-F238E27FC236}">
                <a16:creationId xmlns:a16="http://schemas.microsoft.com/office/drawing/2014/main" id="{E3AF4EDE-92B8-15D1-7EB0-EA2E538B8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506" y="1004835"/>
            <a:ext cx="10166988" cy="5220601"/>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8C533815-A471-51C9-558B-D909E2D5143D}"/>
              </a:ext>
            </a:extLst>
          </p:cNvPr>
          <p:cNvSpPr/>
          <p:nvPr/>
        </p:nvSpPr>
        <p:spPr>
          <a:xfrm>
            <a:off x="1082844" y="734143"/>
            <a:ext cx="10166988" cy="86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Increasing Preference – moved towards fully managed wherever possible</a:t>
            </a:r>
          </a:p>
        </p:txBody>
      </p:sp>
      <p:sp>
        <p:nvSpPr>
          <p:cNvPr id="6" name="Right Arrow 5">
            <a:extLst>
              <a:ext uri="{FF2B5EF4-FFF2-40B4-BE49-F238E27FC236}">
                <a16:creationId xmlns:a16="http://schemas.microsoft.com/office/drawing/2014/main" id="{4743E68B-26AF-89CD-8F3D-5457E32E8A25}"/>
              </a:ext>
            </a:extLst>
          </p:cNvPr>
          <p:cNvSpPr/>
          <p:nvPr/>
        </p:nvSpPr>
        <p:spPr>
          <a:xfrm>
            <a:off x="1235244" y="5446007"/>
            <a:ext cx="10166988" cy="86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Weeks                Minutes            Seconds         Sub-Second    Micro-Second</a:t>
            </a:r>
          </a:p>
        </p:txBody>
      </p:sp>
      <p:sp>
        <p:nvSpPr>
          <p:cNvPr id="3" name="Rectangle 2">
            <a:extLst>
              <a:ext uri="{FF2B5EF4-FFF2-40B4-BE49-F238E27FC236}">
                <a16:creationId xmlns:a16="http://schemas.microsoft.com/office/drawing/2014/main" id="{3F4C5622-E1C7-B04E-568C-56BD80EF3E6F}"/>
              </a:ext>
            </a:extLst>
          </p:cNvPr>
          <p:cNvSpPr/>
          <p:nvPr/>
        </p:nvSpPr>
        <p:spPr>
          <a:xfrm>
            <a:off x="4796895" y="6123857"/>
            <a:ext cx="3043686" cy="342979"/>
          </a:xfrm>
          <a:prstGeom prst="rect">
            <a:avLst/>
          </a:prstGeom>
        </p:spPr>
        <p:txBody>
          <a:bodyPr wrap="square">
            <a:spAutoFit/>
          </a:bodyPr>
          <a:lstStyle/>
          <a:p>
            <a:r>
              <a:rPr lang="en-US" dirty="0"/>
              <a:t>Reaction Time to Change </a:t>
            </a:r>
          </a:p>
        </p:txBody>
      </p:sp>
    </p:spTree>
    <p:extLst>
      <p:ext uri="{BB962C8B-B14F-4D97-AF65-F5344CB8AC3E}">
        <p14:creationId xmlns:p14="http://schemas.microsoft.com/office/powerpoint/2010/main" val="2130663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a:t>IaaS Example – Aws EC2</a:t>
            </a:r>
          </a:p>
        </p:txBody>
      </p:sp>
      <p:pic>
        <p:nvPicPr>
          <p:cNvPr id="6" name="Picture 5">
            <a:extLst>
              <a:ext uri="{FF2B5EF4-FFF2-40B4-BE49-F238E27FC236}">
                <a16:creationId xmlns:a16="http://schemas.microsoft.com/office/drawing/2014/main" id="{3FC11601-DF83-1398-5F30-DA7E1F279789}"/>
              </a:ext>
            </a:extLst>
          </p:cNvPr>
          <p:cNvPicPr>
            <a:picLocks noChangeAspect="1"/>
          </p:cNvPicPr>
          <p:nvPr/>
        </p:nvPicPr>
        <p:blipFill>
          <a:blip r:embed="rId2"/>
          <a:stretch>
            <a:fillRect/>
          </a:stretch>
        </p:blipFill>
        <p:spPr>
          <a:xfrm>
            <a:off x="609600" y="868499"/>
            <a:ext cx="6815705" cy="5353298"/>
          </a:xfrm>
          <a:prstGeom prst="rect">
            <a:avLst/>
          </a:prstGeom>
        </p:spPr>
      </p:pic>
      <p:sp>
        <p:nvSpPr>
          <p:cNvPr id="9" name="TextBox 8">
            <a:extLst>
              <a:ext uri="{FF2B5EF4-FFF2-40B4-BE49-F238E27FC236}">
                <a16:creationId xmlns:a16="http://schemas.microsoft.com/office/drawing/2014/main" id="{E6D91926-5A64-146F-FC4E-2777D049F87B}"/>
              </a:ext>
            </a:extLst>
          </p:cNvPr>
          <p:cNvSpPr txBox="1"/>
          <p:nvPr/>
        </p:nvSpPr>
        <p:spPr>
          <a:xfrm>
            <a:off x="8289704" y="1840138"/>
            <a:ext cx="3046208" cy="1838837"/>
          </a:xfrm>
          <a:prstGeom prst="rect">
            <a:avLst/>
          </a:prstGeom>
          <a:noFill/>
        </p:spPr>
        <p:txBody>
          <a:bodyPr wrap="square" rtlCol="0">
            <a:spAutoFit/>
          </a:bodyPr>
          <a:lstStyle/>
          <a:p>
            <a:r>
              <a:rPr lang="en-US" b="0" dirty="0"/>
              <a:t>AWS EC2 allows you to launch a virtual machine inside of a “virtual data center” – VPC</a:t>
            </a:r>
          </a:p>
          <a:p>
            <a:endParaRPr lang="en-US" b="0" dirty="0"/>
          </a:p>
          <a:p>
            <a:r>
              <a:rPr lang="en-US" b="0" dirty="0"/>
              <a:t>Startup time =  a few minutes</a:t>
            </a:r>
            <a:endParaRPr lang="en-US" dirty="0"/>
          </a:p>
        </p:txBody>
      </p:sp>
    </p:spTree>
    <p:extLst>
      <p:ext uri="{BB962C8B-B14F-4D97-AF65-F5344CB8AC3E}">
        <p14:creationId xmlns:p14="http://schemas.microsoft.com/office/powerpoint/2010/main" val="319825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7</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a:t>IaaS Example – Aws EC2</a:t>
            </a:r>
          </a:p>
        </p:txBody>
      </p:sp>
      <p:sp>
        <p:nvSpPr>
          <p:cNvPr id="9" name="TextBox 8">
            <a:extLst>
              <a:ext uri="{FF2B5EF4-FFF2-40B4-BE49-F238E27FC236}">
                <a16:creationId xmlns:a16="http://schemas.microsoft.com/office/drawing/2014/main" id="{E6D91926-5A64-146F-FC4E-2777D049F87B}"/>
              </a:ext>
            </a:extLst>
          </p:cNvPr>
          <p:cNvSpPr txBox="1"/>
          <p:nvPr/>
        </p:nvSpPr>
        <p:spPr>
          <a:xfrm>
            <a:off x="2513937" y="1628658"/>
            <a:ext cx="4187804" cy="841641"/>
          </a:xfrm>
          <a:prstGeom prst="rect">
            <a:avLst/>
          </a:prstGeom>
          <a:noFill/>
        </p:spPr>
        <p:txBody>
          <a:bodyPr wrap="square" rtlCol="0">
            <a:spAutoFit/>
          </a:bodyPr>
          <a:lstStyle/>
          <a:p>
            <a:r>
              <a:rPr lang="en-US" b="0" dirty="0"/>
              <a:t>When you provision a virtual machine, you can specify a “startup script” to install and configure your instance</a:t>
            </a:r>
            <a:endParaRPr lang="en-US" dirty="0"/>
          </a:p>
        </p:txBody>
      </p:sp>
      <p:pic>
        <p:nvPicPr>
          <p:cNvPr id="2" name="Picture 1">
            <a:extLst>
              <a:ext uri="{FF2B5EF4-FFF2-40B4-BE49-F238E27FC236}">
                <a16:creationId xmlns:a16="http://schemas.microsoft.com/office/drawing/2014/main" id="{516C7FF8-88C3-3A4C-BABB-59A3E676ADE5}"/>
              </a:ext>
            </a:extLst>
          </p:cNvPr>
          <p:cNvPicPr>
            <a:picLocks noChangeAspect="1"/>
          </p:cNvPicPr>
          <p:nvPr/>
        </p:nvPicPr>
        <p:blipFill>
          <a:blip r:embed="rId2"/>
          <a:stretch>
            <a:fillRect/>
          </a:stretch>
        </p:blipFill>
        <p:spPr>
          <a:xfrm>
            <a:off x="475749" y="1604384"/>
            <a:ext cx="1720850" cy="2308989"/>
          </a:xfrm>
          <a:prstGeom prst="rect">
            <a:avLst/>
          </a:prstGeom>
        </p:spPr>
      </p:pic>
      <p:sp>
        <p:nvSpPr>
          <p:cNvPr id="7" name="TextBox 6">
            <a:extLst>
              <a:ext uri="{FF2B5EF4-FFF2-40B4-BE49-F238E27FC236}">
                <a16:creationId xmlns:a16="http://schemas.microsoft.com/office/drawing/2014/main" id="{B0F33FAA-D709-1B3B-FF84-FCD3ACDFB979}"/>
              </a:ext>
            </a:extLst>
          </p:cNvPr>
          <p:cNvSpPr txBox="1"/>
          <p:nvPr/>
        </p:nvSpPr>
        <p:spPr>
          <a:xfrm>
            <a:off x="2469870" y="2694694"/>
            <a:ext cx="4187804" cy="1340239"/>
          </a:xfrm>
          <a:prstGeom prst="rect">
            <a:avLst/>
          </a:prstGeom>
          <a:noFill/>
        </p:spPr>
        <p:txBody>
          <a:bodyPr wrap="square" rtlCol="0">
            <a:spAutoFit/>
          </a:bodyPr>
          <a:lstStyle/>
          <a:p>
            <a:r>
              <a:rPr lang="en-US" b="0" dirty="0"/>
              <a:t>You can also take a bare instance, </a:t>
            </a:r>
            <a:r>
              <a:rPr lang="en-US" b="0" dirty="0" err="1"/>
              <a:t>ssh</a:t>
            </a:r>
            <a:r>
              <a:rPr lang="en-US" b="0" dirty="0"/>
              <a:t> into it, configure it, and then create your own custom AMI (Amazon Machine Image) – like a docker image but for a full virtual machine</a:t>
            </a:r>
            <a:endParaRPr lang="en-US" dirty="0"/>
          </a:p>
        </p:txBody>
      </p:sp>
      <p:pic>
        <p:nvPicPr>
          <p:cNvPr id="24578" name="Picture 2" descr="AWS Application Load Balancer and Amazon ECS using dynamic port mapping -  AWSomeBlog">
            <a:extLst>
              <a:ext uri="{FF2B5EF4-FFF2-40B4-BE49-F238E27FC236}">
                <a16:creationId xmlns:a16="http://schemas.microsoft.com/office/drawing/2014/main" id="{0167201B-C536-E2D9-5CE6-044142150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5055" y="2216678"/>
            <a:ext cx="1084403" cy="1084403"/>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5">
            <a:extLst>
              <a:ext uri="{FF2B5EF4-FFF2-40B4-BE49-F238E27FC236}">
                <a16:creationId xmlns:a16="http://schemas.microsoft.com/office/drawing/2014/main" id="{EF2E22D2-4E45-98B3-F6EB-EEB35DF1D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4774" y="136790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5">
            <a:extLst>
              <a:ext uri="{FF2B5EF4-FFF2-40B4-BE49-F238E27FC236}">
                <a16:creationId xmlns:a16="http://schemas.microsoft.com/office/drawing/2014/main" id="{64AC40DC-08CE-6206-0D92-FC6012EAC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4774" y="304799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E04EDAE1-5943-B99B-B9CA-893D806F8A79}"/>
              </a:ext>
            </a:extLst>
          </p:cNvPr>
          <p:cNvCxnSpPr>
            <a:cxnSpLocks/>
            <a:endCxn id="10" idx="1"/>
          </p:cNvCxnSpPr>
          <p:nvPr/>
        </p:nvCxnSpPr>
        <p:spPr>
          <a:xfrm flipV="1">
            <a:off x="8758358" y="1748902"/>
            <a:ext cx="676416" cy="46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CC438D-3064-C57F-92EF-7C8AC87E18DB}"/>
              </a:ext>
            </a:extLst>
          </p:cNvPr>
          <p:cNvCxnSpPr>
            <a:cxnSpLocks/>
            <a:endCxn id="11" idx="1"/>
          </p:cNvCxnSpPr>
          <p:nvPr/>
        </p:nvCxnSpPr>
        <p:spPr>
          <a:xfrm>
            <a:off x="8877782" y="3047999"/>
            <a:ext cx="556992" cy="381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3C2C40-4018-DA93-B570-C202C9E2CEBD}"/>
              </a:ext>
            </a:extLst>
          </p:cNvPr>
          <p:cNvSpPr txBox="1"/>
          <p:nvPr/>
        </p:nvSpPr>
        <p:spPr>
          <a:xfrm>
            <a:off x="7394596" y="4161684"/>
            <a:ext cx="4187804" cy="1090940"/>
          </a:xfrm>
          <a:prstGeom prst="rect">
            <a:avLst/>
          </a:prstGeom>
          <a:noFill/>
        </p:spPr>
        <p:txBody>
          <a:bodyPr wrap="square" rtlCol="0">
            <a:spAutoFit/>
          </a:bodyPr>
          <a:lstStyle/>
          <a:p>
            <a:r>
              <a:rPr lang="en-US" b="0" dirty="0"/>
              <a:t>You can setup an elastic load balancer (a fully managed service) to send traffic to EC2 instances, they can also run health checks to scale them</a:t>
            </a:r>
            <a:endParaRPr lang="en-US" dirty="0"/>
          </a:p>
        </p:txBody>
      </p:sp>
      <p:sp>
        <p:nvSpPr>
          <p:cNvPr id="19" name="TextBox 18">
            <a:extLst>
              <a:ext uri="{FF2B5EF4-FFF2-40B4-BE49-F238E27FC236}">
                <a16:creationId xmlns:a16="http://schemas.microsoft.com/office/drawing/2014/main" id="{506E0514-F999-FE89-3D1F-A8C4CD1F3865}"/>
              </a:ext>
            </a:extLst>
          </p:cNvPr>
          <p:cNvSpPr txBox="1"/>
          <p:nvPr/>
        </p:nvSpPr>
        <p:spPr>
          <a:xfrm>
            <a:off x="420034" y="5552233"/>
            <a:ext cx="11162365" cy="1090876"/>
          </a:xfrm>
          <a:prstGeom prst="rect">
            <a:avLst/>
          </a:prstGeom>
          <a:noFill/>
        </p:spPr>
        <p:txBody>
          <a:bodyPr wrap="square" rtlCol="0">
            <a:spAutoFit/>
          </a:bodyPr>
          <a:lstStyle/>
          <a:p>
            <a:r>
              <a:rPr lang="en-US" dirty="0">
                <a:solidFill>
                  <a:srgbClr val="7030A0"/>
                </a:solidFill>
              </a:rPr>
              <a:t>The biggest drawback with IaaS based solutions is that you are responsible for everything including patching the OS, software installation and configuration, and defining how the virtual machines will be managed, scaled, etc.  Also, scaling EC2 is slow, takes several minutes since its an entire VM reboot </a:t>
            </a:r>
          </a:p>
        </p:txBody>
      </p:sp>
    </p:spTree>
    <p:extLst>
      <p:ext uri="{BB962C8B-B14F-4D97-AF65-F5344CB8AC3E}">
        <p14:creationId xmlns:p14="http://schemas.microsoft.com/office/powerpoint/2010/main" val="1917327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8</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a:t>CaaS Example – Aws ECS</a:t>
            </a:r>
          </a:p>
        </p:txBody>
      </p:sp>
      <p:cxnSp>
        <p:nvCxnSpPr>
          <p:cNvPr id="5" name="Straight Connector 4">
            <a:extLst>
              <a:ext uri="{FF2B5EF4-FFF2-40B4-BE49-F238E27FC236}">
                <a16:creationId xmlns:a16="http://schemas.microsoft.com/office/drawing/2014/main" id="{E04EDAE1-5943-B99B-B9CA-893D806F8A79}"/>
              </a:ext>
            </a:extLst>
          </p:cNvPr>
          <p:cNvCxnSpPr>
            <a:cxnSpLocks/>
            <a:stCxn id="17" idx="1"/>
            <a:endCxn id="15" idx="3"/>
          </p:cNvCxnSpPr>
          <p:nvPr/>
        </p:nvCxnSpPr>
        <p:spPr>
          <a:xfrm flipH="1" flipV="1">
            <a:off x="3388327" y="2046544"/>
            <a:ext cx="1785927" cy="79423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3C2C40-4018-DA93-B570-C202C9E2CEBD}"/>
              </a:ext>
            </a:extLst>
          </p:cNvPr>
          <p:cNvSpPr txBox="1"/>
          <p:nvPr/>
        </p:nvSpPr>
        <p:spPr>
          <a:xfrm>
            <a:off x="1735385" y="2538978"/>
            <a:ext cx="2543883" cy="841641"/>
          </a:xfrm>
          <a:prstGeom prst="rect">
            <a:avLst/>
          </a:prstGeom>
          <a:noFill/>
        </p:spPr>
        <p:txBody>
          <a:bodyPr wrap="square" rtlCol="0">
            <a:spAutoFit/>
          </a:bodyPr>
          <a:lstStyle/>
          <a:p>
            <a:pPr algn="ctr"/>
            <a:r>
              <a:rPr lang="en-US" b="0" dirty="0"/>
              <a:t>EKS</a:t>
            </a:r>
            <a:br>
              <a:rPr lang="en-US" b="0" dirty="0"/>
            </a:br>
            <a:r>
              <a:rPr lang="en-US" b="0" dirty="0"/>
              <a:t>Elastic Kubernetes Service</a:t>
            </a:r>
            <a:endParaRPr lang="en-US" dirty="0"/>
          </a:p>
        </p:txBody>
      </p:sp>
      <p:pic>
        <p:nvPicPr>
          <p:cNvPr id="15" name="Graphic 23">
            <a:extLst>
              <a:ext uri="{FF2B5EF4-FFF2-40B4-BE49-F238E27FC236}">
                <a16:creationId xmlns:a16="http://schemas.microsoft.com/office/drawing/2014/main" id="{D3B96986-AB0D-86BD-8C16-C3BC1F467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327" y="166554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8">
            <a:extLst>
              <a:ext uri="{FF2B5EF4-FFF2-40B4-BE49-F238E27FC236}">
                <a16:creationId xmlns:a16="http://schemas.microsoft.com/office/drawing/2014/main" id="{E5591BEA-404A-6FB4-7BCF-090F5C1D1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327" y="366134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0">
            <a:extLst>
              <a:ext uri="{FF2B5EF4-FFF2-40B4-BE49-F238E27FC236}">
                <a16:creationId xmlns:a16="http://schemas.microsoft.com/office/drawing/2014/main" id="{E9C70415-E6C0-E73D-10EF-1CD63F7D3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4254" y="245977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5901A8AE-0169-9C9F-B6F6-EEBA0BB34C2A}"/>
              </a:ext>
            </a:extLst>
          </p:cNvPr>
          <p:cNvSpPr txBox="1"/>
          <p:nvPr/>
        </p:nvSpPr>
        <p:spPr>
          <a:xfrm>
            <a:off x="1735385" y="4428123"/>
            <a:ext cx="2543883" cy="841641"/>
          </a:xfrm>
          <a:prstGeom prst="rect">
            <a:avLst/>
          </a:prstGeom>
          <a:noFill/>
        </p:spPr>
        <p:txBody>
          <a:bodyPr wrap="square" rtlCol="0">
            <a:spAutoFit/>
          </a:bodyPr>
          <a:lstStyle/>
          <a:p>
            <a:pPr algn="ctr"/>
            <a:r>
              <a:rPr lang="en-US" b="0" dirty="0"/>
              <a:t>ECS</a:t>
            </a:r>
            <a:br>
              <a:rPr lang="en-US" b="0" dirty="0"/>
            </a:br>
            <a:r>
              <a:rPr lang="en-US" b="0" dirty="0"/>
              <a:t>Elastic Container Service</a:t>
            </a:r>
            <a:endParaRPr lang="en-US" dirty="0"/>
          </a:p>
        </p:txBody>
      </p:sp>
      <p:sp>
        <p:nvSpPr>
          <p:cNvPr id="21" name="TextBox 20">
            <a:extLst>
              <a:ext uri="{FF2B5EF4-FFF2-40B4-BE49-F238E27FC236}">
                <a16:creationId xmlns:a16="http://schemas.microsoft.com/office/drawing/2014/main" id="{E6A50ED5-C4D8-04CF-C526-3ED98ACE1DDF}"/>
              </a:ext>
            </a:extLst>
          </p:cNvPr>
          <p:cNvSpPr txBox="1"/>
          <p:nvPr/>
        </p:nvSpPr>
        <p:spPr>
          <a:xfrm>
            <a:off x="4265823" y="3297359"/>
            <a:ext cx="2543883" cy="841641"/>
          </a:xfrm>
          <a:prstGeom prst="rect">
            <a:avLst/>
          </a:prstGeom>
          <a:noFill/>
        </p:spPr>
        <p:txBody>
          <a:bodyPr wrap="square" rtlCol="0">
            <a:spAutoFit/>
          </a:bodyPr>
          <a:lstStyle/>
          <a:p>
            <a:pPr algn="ctr"/>
            <a:r>
              <a:rPr lang="en-US" b="0" dirty="0"/>
              <a:t>ECR</a:t>
            </a:r>
            <a:br>
              <a:rPr lang="en-US" b="0" dirty="0"/>
            </a:br>
            <a:r>
              <a:rPr lang="en-US" b="0" dirty="0"/>
              <a:t>Elastic Container Registry</a:t>
            </a:r>
            <a:endParaRPr lang="en-US" dirty="0"/>
          </a:p>
        </p:txBody>
      </p:sp>
      <p:cxnSp>
        <p:nvCxnSpPr>
          <p:cNvPr id="22" name="Straight Connector 21">
            <a:extLst>
              <a:ext uri="{FF2B5EF4-FFF2-40B4-BE49-F238E27FC236}">
                <a16:creationId xmlns:a16="http://schemas.microsoft.com/office/drawing/2014/main" id="{F3536429-8C4E-60C7-0DE5-AD7F64C9889A}"/>
              </a:ext>
            </a:extLst>
          </p:cNvPr>
          <p:cNvCxnSpPr>
            <a:cxnSpLocks/>
            <a:stCxn id="17" idx="1"/>
            <a:endCxn id="16" idx="3"/>
          </p:cNvCxnSpPr>
          <p:nvPr/>
        </p:nvCxnSpPr>
        <p:spPr>
          <a:xfrm flipH="1">
            <a:off x="3388327" y="2840776"/>
            <a:ext cx="1785927" cy="1201566"/>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AE3450-0DDD-F16F-70D5-7516DA5EC74B}"/>
              </a:ext>
            </a:extLst>
          </p:cNvPr>
          <p:cNvSpPr txBox="1"/>
          <p:nvPr/>
        </p:nvSpPr>
        <p:spPr>
          <a:xfrm>
            <a:off x="7131042" y="2040380"/>
            <a:ext cx="4187804" cy="1340239"/>
          </a:xfrm>
          <a:prstGeom prst="rect">
            <a:avLst/>
          </a:prstGeom>
          <a:noFill/>
        </p:spPr>
        <p:txBody>
          <a:bodyPr wrap="square" rtlCol="0">
            <a:spAutoFit/>
          </a:bodyPr>
          <a:lstStyle/>
          <a:p>
            <a:r>
              <a:rPr lang="en-US" b="0" dirty="0"/>
              <a:t>CaaS solutions require you to manage fewer things, you just manage your container images, the cloud provider manages the runtime (data plane) that executes the containers</a:t>
            </a:r>
            <a:endParaRPr lang="en-US" dirty="0"/>
          </a:p>
        </p:txBody>
      </p:sp>
      <p:sp>
        <p:nvSpPr>
          <p:cNvPr id="26" name="TextBox 25">
            <a:extLst>
              <a:ext uri="{FF2B5EF4-FFF2-40B4-BE49-F238E27FC236}">
                <a16:creationId xmlns:a16="http://schemas.microsoft.com/office/drawing/2014/main" id="{F220101D-A336-C730-6C40-070D9266886B}"/>
              </a:ext>
            </a:extLst>
          </p:cNvPr>
          <p:cNvSpPr txBox="1"/>
          <p:nvPr/>
        </p:nvSpPr>
        <p:spPr>
          <a:xfrm>
            <a:off x="7135494" y="3581334"/>
            <a:ext cx="4187804" cy="841641"/>
          </a:xfrm>
          <a:prstGeom prst="rect">
            <a:avLst/>
          </a:prstGeom>
          <a:noFill/>
        </p:spPr>
        <p:txBody>
          <a:bodyPr wrap="square" rtlCol="0">
            <a:spAutoFit/>
          </a:bodyPr>
          <a:lstStyle/>
          <a:p>
            <a:r>
              <a:rPr lang="en-US" b="0" dirty="0"/>
              <a:t>You are still responsible for things like patching and upgrading containers (base images, dependencies)</a:t>
            </a:r>
            <a:endParaRPr lang="en-US" dirty="0"/>
          </a:p>
        </p:txBody>
      </p:sp>
      <p:sp>
        <p:nvSpPr>
          <p:cNvPr id="14" name="TextBox 13">
            <a:extLst>
              <a:ext uri="{FF2B5EF4-FFF2-40B4-BE49-F238E27FC236}">
                <a16:creationId xmlns:a16="http://schemas.microsoft.com/office/drawing/2014/main" id="{34C614E3-CFB5-2981-2EF8-98A7AC18009B}"/>
              </a:ext>
            </a:extLst>
          </p:cNvPr>
          <p:cNvSpPr txBox="1"/>
          <p:nvPr/>
        </p:nvSpPr>
        <p:spPr>
          <a:xfrm>
            <a:off x="7131042" y="4667723"/>
            <a:ext cx="4187804" cy="1589474"/>
          </a:xfrm>
          <a:prstGeom prst="rect">
            <a:avLst/>
          </a:prstGeom>
          <a:noFill/>
        </p:spPr>
        <p:txBody>
          <a:bodyPr wrap="square" rtlCol="0">
            <a:spAutoFit/>
          </a:bodyPr>
          <a:lstStyle/>
          <a:p>
            <a:r>
              <a:rPr lang="en-US" b="0" dirty="0"/>
              <a:t>In this example EKS and ECS are both fully managed services, the architecture tradeoff is a standards based solution EKS, which is more difficult to manage vs ECS which is cloud specific to AWS</a:t>
            </a:r>
            <a:endParaRPr lang="en-US" dirty="0"/>
          </a:p>
        </p:txBody>
      </p:sp>
    </p:spTree>
    <p:extLst>
      <p:ext uri="{BB962C8B-B14F-4D97-AF65-F5344CB8AC3E}">
        <p14:creationId xmlns:p14="http://schemas.microsoft.com/office/powerpoint/2010/main" val="97111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9</a:t>
            </a:fld>
            <a:endParaRPr lang="en-US" dirty="0"/>
          </a:p>
        </p:txBody>
      </p:sp>
      <p:sp>
        <p:nvSpPr>
          <p:cNvPr id="680962" name="Rectangle 2"/>
          <p:cNvSpPr>
            <a:spLocks noGrp="1" noChangeArrowheads="1"/>
          </p:cNvSpPr>
          <p:nvPr>
            <p:ph type="title"/>
          </p:nvPr>
        </p:nvSpPr>
        <p:spPr>
          <a:xfrm>
            <a:off x="609600" y="35195"/>
            <a:ext cx="10972800" cy="698948"/>
          </a:xfrm>
        </p:spPr>
        <p:txBody>
          <a:bodyPr/>
          <a:lstStyle/>
          <a:p>
            <a:r>
              <a:rPr lang="en-US" dirty="0"/>
              <a:t>Fully Managed Service Example</a:t>
            </a:r>
          </a:p>
        </p:txBody>
      </p:sp>
      <p:pic>
        <p:nvPicPr>
          <p:cNvPr id="17410" name="Picture 2" descr="Amazon Aurora - How it Works">
            <a:extLst>
              <a:ext uri="{FF2B5EF4-FFF2-40B4-BE49-F238E27FC236}">
                <a16:creationId xmlns:a16="http://schemas.microsoft.com/office/drawing/2014/main" id="{8E61466B-8C03-BD78-908C-C1DF557F4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78" y="1022114"/>
            <a:ext cx="10704844" cy="52618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D154B8-D44F-D0F3-3FE8-905C31EE302A}"/>
              </a:ext>
            </a:extLst>
          </p:cNvPr>
          <p:cNvSpPr txBox="1"/>
          <p:nvPr/>
        </p:nvSpPr>
        <p:spPr>
          <a:xfrm>
            <a:off x="378488" y="734143"/>
            <a:ext cx="11615895" cy="592342"/>
          </a:xfrm>
          <a:prstGeom prst="rect">
            <a:avLst/>
          </a:prstGeom>
          <a:noFill/>
        </p:spPr>
        <p:txBody>
          <a:bodyPr wrap="square" rtlCol="0">
            <a:spAutoFit/>
          </a:bodyPr>
          <a:lstStyle/>
          <a:p>
            <a:r>
              <a:rPr lang="en-US" b="0" dirty="0"/>
              <a:t>Amazon Aurora provides built-in security, continuous backups, serverless compute, up to 15 read replicas, automated multi-Region replication, and integrations with other AWS services.</a:t>
            </a:r>
            <a:endParaRPr lang="en-US" dirty="0"/>
          </a:p>
        </p:txBody>
      </p:sp>
    </p:spTree>
    <p:extLst>
      <p:ext uri="{BB962C8B-B14F-4D97-AF65-F5344CB8AC3E}">
        <p14:creationId xmlns:p14="http://schemas.microsoft.com/office/powerpoint/2010/main" val="3267697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82829</TotalTime>
  <Words>2663</Words>
  <Application>Microsoft Macintosh PowerPoint</Application>
  <PresentationFormat>Widescreen</PresentationFormat>
  <Paragraphs>331</Paragraphs>
  <Slides>38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Helvetica</vt:lpstr>
      <vt:lpstr>Menlo</vt:lpstr>
      <vt:lpstr>System Font Regular</vt:lpstr>
      <vt:lpstr>Verdana</vt:lpstr>
      <vt:lpstr>Office Theme</vt:lpstr>
      <vt:lpstr>SE 577 Software Architecture   Cloud Native Architectures</vt:lpstr>
      <vt:lpstr>What are cloud native architectures?</vt:lpstr>
      <vt:lpstr>What are cloud native architectures?</vt:lpstr>
      <vt:lpstr>Cloud Computing Models</vt:lpstr>
      <vt:lpstr>Cloud Computing Models</vt:lpstr>
      <vt:lpstr>IaaS Example – Aws EC2</vt:lpstr>
      <vt:lpstr>IaaS Example – Aws EC2</vt:lpstr>
      <vt:lpstr>CaaS Example – Aws ECS</vt:lpstr>
      <vt:lpstr>Fully Managed Service Example</vt:lpstr>
      <vt:lpstr>Fully Managed Service Example II</vt:lpstr>
      <vt:lpstr>FaaS – AWS Lambda</vt:lpstr>
      <vt:lpstr>FaaS – AWS Lambda</vt:lpstr>
      <vt:lpstr>FaaS – AWS Lambda Architecture</vt:lpstr>
      <vt:lpstr>FaaS – AWS Lambda Architecture</vt:lpstr>
      <vt:lpstr>FaaS – AWS Lambda Architecture</vt:lpstr>
      <vt:lpstr>FaaS – AWS Lambda Architecture</vt:lpstr>
      <vt:lpstr>Caas/FaaS Hybird – AWS Fargate</vt:lpstr>
      <vt:lpstr>Back to Cloud Native</vt:lpstr>
      <vt:lpstr>GitOps – Best practices for automation of cloud native workloads</vt:lpstr>
      <vt:lpstr>Moving from Scale-Up to Scale-Out architectures</vt:lpstr>
      <vt:lpstr>Design and Architecture best practices that have created the foundation for cloud native</vt:lpstr>
      <vt:lpstr>Architectural best practices for modern applications</vt:lpstr>
      <vt:lpstr>1. One Codebase</vt:lpstr>
      <vt:lpstr>2. API First</vt:lpstr>
      <vt:lpstr>3. Dependency Management</vt:lpstr>
      <vt:lpstr>4. Design, Build, Release and Run</vt:lpstr>
      <vt:lpstr>5. Configuration, Credentials and Code</vt:lpstr>
      <vt:lpstr>6. Logs</vt:lpstr>
      <vt:lpstr>7. Disposability</vt:lpstr>
      <vt:lpstr>7. Backing Services </vt:lpstr>
      <vt:lpstr>9. Environment Parity</vt:lpstr>
      <vt:lpstr>10. Administrative Processes</vt:lpstr>
      <vt:lpstr>11. Port Binding</vt:lpstr>
      <vt:lpstr>12. Stateless Processes</vt:lpstr>
      <vt:lpstr>13. Concurrency</vt:lpstr>
      <vt:lpstr>14. Telemetry </vt:lpstr>
      <vt:lpstr>15. Authentication and Authorization</vt:lpstr>
      <vt:lpstr>Well Architected – Cloud Native – Example AWS Well Architected Framework</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947</cp:revision>
  <cp:lastPrinted>2022-04-16T18:39:41Z</cp:lastPrinted>
  <dcterms:created xsi:type="dcterms:W3CDTF">2000-03-07T00:57:40Z</dcterms:created>
  <dcterms:modified xsi:type="dcterms:W3CDTF">2022-05-25T21:28:04Z</dcterms:modified>
</cp:coreProperties>
</file>